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7" r:id="rId2"/>
    <p:sldId id="333" r:id="rId3"/>
    <p:sldId id="315" r:id="rId4"/>
    <p:sldId id="384" r:id="rId5"/>
    <p:sldId id="386" r:id="rId6"/>
    <p:sldId id="387" r:id="rId7"/>
    <p:sldId id="388" r:id="rId8"/>
    <p:sldId id="435" r:id="rId9"/>
    <p:sldId id="468" r:id="rId10"/>
    <p:sldId id="390" r:id="rId11"/>
    <p:sldId id="469" r:id="rId12"/>
    <p:sldId id="450" r:id="rId13"/>
    <p:sldId id="391" r:id="rId14"/>
    <p:sldId id="392" r:id="rId15"/>
    <p:sldId id="393" r:id="rId16"/>
    <p:sldId id="394" r:id="rId17"/>
    <p:sldId id="395" r:id="rId18"/>
    <p:sldId id="438" r:id="rId19"/>
    <p:sldId id="396" r:id="rId20"/>
    <p:sldId id="402" r:id="rId21"/>
    <p:sldId id="432" r:id="rId22"/>
    <p:sldId id="433" r:id="rId23"/>
    <p:sldId id="434" r:id="rId24"/>
    <p:sldId id="412" r:id="rId25"/>
    <p:sldId id="471" r:id="rId26"/>
    <p:sldId id="472" r:id="rId27"/>
    <p:sldId id="466" r:id="rId28"/>
    <p:sldId id="465" r:id="rId29"/>
    <p:sldId id="439" r:id="rId30"/>
    <p:sldId id="470" r:id="rId31"/>
    <p:sldId id="440" r:id="rId32"/>
    <p:sldId id="441" r:id="rId33"/>
    <p:sldId id="474" r:id="rId34"/>
    <p:sldId id="404" r:id="rId35"/>
    <p:sldId id="473" r:id="rId36"/>
    <p:sldId id="467" r:id="rId37"/>
    <p:sldId id="443" r:id="rId38"/>
    <p:sldId id="442" r:id="rId39"/>
    <p:sldId id="403" r:id="rId40"/>
    <p:sldId id="406" r:id="rId41"/>
    <p:sldId id="453" r:id="rId42"/>
    <p:sldId id="452" r:id="rId43"/>
    <p:sldId id="451" r:id="rId44"/>
    <p:sldId id="414" r:id="rId45"/>
    <p:sldId id="444" r:id="rId46"/>
    <p:sldId id="408" r:id="rId47"/>
    <p:sldId id="445" r:id="rId48"/>
    <p:sldId id="409" r:id="rId49"/>
    <p:sldId id="454" r:id="rId50"/>
    <p:sldId id="455" r:id="rId51"/>
    <p:sldId id="410" r:id="rId52"/>
    <p:sldId id="449" r:id="rId53"/>
    <p:sldId id="446" r:id="rId54"/>
    <p:sldId id="415" r:id="rId55"/>
    <p:sldId id="416" r:id="rId56"/>
    <p:sldId id="411" r:id="rId57"/>
    <p:sldId id="447" r:id="rId58"/>
    <p:sldId id="400" r:id="rId59"/>
    <p:sldId id="401" r:id="rId60"/>
    <p:sldId id="383" r:id="rId61"/>
    <p:sldId id="417" r:id="rId62"/>
    <p:sldId id="418" r:id="rId63"/>
    <p:sldId id="419" r:id="rId64"/>
    <p:sldId id="420" r:id="rId65"/>
    <p:sldId id="421" r:id="rId66"/>
    <p:sldId id="422" r:id="rId67"/>
    <p:sldId id="423" r:id="rId68"/>
    <p:sldId id="424" r:id="rId69"/>
    <p:sldId id="425" r:id="rId70"/>
    <p:sldId id="426" r:id="rId71"/>
    <p:sldId id="427" r:id="rId72"/>
    <p:sldId id="456" r:id="rId73"/>
    <p:sldId id="457" r:id="rId74"/>
    <p:sldId id="458" r:id="rId75"/>
    <p:sldId id="459" r:id="rId76"/>
    <p:sldId id="460" r:id="rId77"/>
    <p:sldId id="461" r:id="rId78"/>
    <p:sldId id="462" r:id="rId79"/>
    <p:sldId id="463" r:id="rId80"/>
    <p:sldId id="436" r:id="rId81"/>
    <p:sldId id="464" r:id="rId82"/>
    <p:sldId id="407" r:id="rId83"/>
    <p:sldId id="437" r:id="rId84"/>
    <p:sldId id="382" r:id="rId85"/>
    <p:sldId id="428" r:id="rId86"/>
    <p:sldId id="429" r:id="rId87"/>
    <p:sldId id="448" r:id="rId88"/>
    <p:sldId id="43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2381"/>
  </p:normalViewPr>
  <p:slideViewPr>
    <p:cSldViewPr snapToGrid="0" snapToObjects="1">
      <p:cViewPr varScale="1">
        <p:scale>
          <a:sx n="91" d="100"/>
          <a:sy n="91" d="100"/>
        </p:scale>
        <p:origin x="9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6D3E9-CB9A-F344-AC12-747E77E05BD1}" type="datetimeFigureOut">
              <a:rPr lang="en-US" smtClean="0"/>
              <a:t>9/16/19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A4D18-6766-AF4E-9861-D2D199E0DD39}" type="slidenum">
              <a:rPr lang="en-US" smtClean="0"/>
              <a:t>‹#›</a:t>
            </a:fld>
            <a:endParaRPr lang="en-US"/>
          </a:p>
        </p:txBody>
      </p:sp>
    </p:spTree>
    <p:extLst>
      <p:ext uri="{BB962C8B-B14F-4D97-AF65-F5344CB8AC3E}">
        <p14:creationId xmlns:p14="http://schemas.microsoft.com/office/powerpoint/2010/main" val="276230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582585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12888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643324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897937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016038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083126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262369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71186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6898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50207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078760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524116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711058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073124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350130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901294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093748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987952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138491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934482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571111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90944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621973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77051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887381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72514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988224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794070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860136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558095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372383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500901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341985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62344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897011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580048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168590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17992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885963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70739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98834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462844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607471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892835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807631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3618775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9652739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5823094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267185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8858089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198172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5702689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307109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769728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54560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293781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5878936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643498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1098768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1163953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143272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5537627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935250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1481919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5314793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55841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ym typeface="Wingdings"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5791940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220208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1863081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1424538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0641770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6714110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710811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5364526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6733799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617906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4297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2118520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986649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5988293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8601219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5021393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0211451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0656576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38077593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14155599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411892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A098CB1-BB34-4703-8A11-E955BC44E486}" type="slidenum">
              <a:rPr kumimoji="0" lang="en-US" sz="1200" b="0" i="0" u="none" strike="noStrike" kern="1200" cap="none" spc="0" normalizeH="0" baseline="0" noProof="0" smtClean="0">
                <a:ln>
                  <a:noFill/>
                </a:ln>
                <a:solidFill>
                  <a:prstClr val="black"/>
                </a:solidFill>
                <a:effectLst/>
                <a:uLnTx/>
                <a:uFillTx/>
                <a:latin typeface="Book Antiqua"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Book Antiqua" charset="0"/>
              <a:ea typeface="ＭＳ Ｐゴシック" charset="0"/>
            </a:endParaRPr>
          </a:p>
        </p:txBody>
      </p:sp>
    </p:spTree>
    <p:extLst>
      <p:ext uri="{BB962C8B-B14F-4D97-AF65-F5344CB8AC3E}">
        <p14:creationId xmlns:p14="http://schemas.microsoft.com/office/powerpoint/2010/main" val="25108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pic>
        <p:nvPicPr>
          <p:cNvPr id="4" name="Picture 9" descr="photos-ppt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139719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52105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69677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480504" y="3137687"/>
            <a:ext cx="4878397"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480505" y="601091"/>
            <a:ext cx="5974084"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2606493" y="0"/>
            <a:ext cx="9602107"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dirty="0"/>
              <a:t>Click icon to add picture</a:t>
            </a:r>
          </a:p>
        </p:txBody>
      </p:sp>
      <p:sp>
        <p:nvSpPr>
          <p:cNvPr id="3" name="Picture Placeholder 2"/>
          <p:cNvSpPr>
            <a:spLocks noGrp="1"/>
          </p:cNvSpPr>
          <p:nvPr>
            <p:ph type="pic" sz="quarter" idx="11"/>
          </p:nvPr>
        </p:nvSpPr>
        <p:spPr>
          <a:xfrm>
            <a:off x="1509256"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0" name="Picture Placeholder 2"/>
          <p:cNvSpPr>
            <a:spLocks noGrp="1"/>
          </p:cNvSpPr>
          <p:nvPr>
            <p:ph type="pic" sz="quarter" idx="12"/>
          </p:nvPr>
        </p:nvSpPr>
        <p:spPr>
          <a:xfrm>
            <a:off x="51804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1" name="Picture Placeholder 2"/>
          <p:cNvSpPr>
            <a:spLocks noGrp="1"/>
          </p:cNvSpPr>
          <p:nvPr>
            <p:ph type="pic" sz="quarter" idx="13"/>
          </p:nvPr>
        </p:nvSpPr>
        <p:spPr>
          <a:xfrm>
            <a:off x="8838003" y="4579023"/>
            <a:ext cx="4625931"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Tree>
    <p:extLst>
      <p:ext uri="{BB962C8B-B14F-4D97-AF65-F5344CB8AC3E}">
        <p14:creationId xmlns:p14="http://schemas.microsoft.com/office/powerpoint/2010/main" val="200644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330" y="1861441"/>
            <a:ext cx="10327340"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11" name="Title 10"/>
          <p:cNvSpPr>
            <a:spLocks noGrp="1"/>
          </p:cNvSpPr>
          <p:nvPr>
            <p:ph type="title"/>
          </p:nvPr>
        </p:nvSpPr>
        <p:spPr>
          <a:xfrm>
            <a:off x="917987" y="570156"/>
            <a:ext cx="10341684"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427176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5528734" y="2887664"/>
            <a:ext cx="114511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dirty="0">
              <a:solidFill>
                <a:srgbClr val="DBA455"/>
              </a:solidFill>
              <a:latin typeface="Wingdings" charset="0"/>
            </a:endParaRPr>
          </a:p>
        </p:txBody>
      </p:sp>
      <p:sp>
        <p:nvSpPr>
          <p:cNvPr id="2" name="Title 1"/>
          <p:cNvSpPr>
            <a:spLocks noGrp="1"/>
          </p:cNvSpPr>
          <p:nvPr>
            <p:ph type="title"/>
          </p:nvPr>
        </p:nvSpPr>
        <p:spPr>
          <a:xfrm>
            <a:off x="920054" y="1204857"/>
            <a:ext cx="10339617"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32331" y="3324432"/>
            <a:ext cx="10312996"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9474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6193535" y="1845482"/>
            <a:ext cx="5071872"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62859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917987" y="570156"/>
            <a:ext cx="10341684"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917987" y="1783601"/>
            <a:ext cx="482923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7985" y="2622290"/>
            <a:ext cx="482924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381171" y="1783601"/>
            <a:ext cx="4884955"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1171" y="2619063"/>
            <a:ext cx="4878500"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926966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922670" y="559400"/>
            <a:ext cx="4774509"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6519750" y="562026"/>
            <a:ext cx="4774509"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654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1031301" y="536673"/>
            <a:ext cx="10104435"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917986" y="4486019"/>
            <a:ext cx="10341685"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849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65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480505" y="601091"/>
            <a:ext cx="5735025"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80505" y="3137687"/>
            <a:ext cx="5735025"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3985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descr="PPT-General11.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480484" y="6161089"/>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400D180B-0554-7143-BE94-51A220C66786}" type="datetime1">
              <a:rPr lang="en-US"/>
              <a:pPr>
                <a:defRPr/>
              </a:pPr>
              <a:t>9/16/19</a:t>
            </a:fld>
            <a:endParaRPr lang="en-US" dirty="0"/>
          </a:p>
        </p:txBody>
      </p:sp>
      <p:sp>
        <p:nvSpPr>
          <p:cNvPr id="5" name="Footer Placeholder 4"/>
          <p:cNvSpPr>
            <a:spLocks noGrp="1"/>
          </p:cNvSpPr>
          <p:nvPr>
            <p:ph type="ftr" sz="quarter" idx="3"/>
          </p:nvPr>
        </p:nvSpPr>
        <p:spPr>
          <a:xfrm>
            <a:off x="4165600" y="6161089"/>
            <a:ext cx="38608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8851900" y="6161089"/>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1030" name="Picture 6"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532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dev.mysql.com/doc/refman/8.0/en/group-by-handling.html"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1436667"/>
            <a:ext cx="6767694" cy="1258882"/>
          </a:xfrm>
          <a:prstGeom prst="rect">
            <a:avLst/>
          </a:prstGeom>
        </p:spPr>
        <p:txBody>
          <a:bodyPr/>
          <a:lstStyle/>
          <a:p>
            <a:br>
              <a:rPr lang="en-US" sz="3600" dirty="0">
                <a:solidFill>
                  <a:schemeClr val="tx1">
                    <a:lumMod val="65000"/>
                    <a:lumOff val="35000"/>
                  </a:schemeClr>
                </a:solidFill>
                <a:latin typeface="Arial" panose="020B0604020202020204" pitchFamily="34" charset="0"/>
                <a:cs typeface="Arial" panose="020B0604020202020204" pitchFamily="34" charset="0"/>
              </a:rPr>
            </a:br>
            <a:r>
              <a:rPr lang="en-US" sz="3600" dirty="0">
                <a:solidFill>
                  <a:schemeClr val="tx1">
                    <a:lumMod val="65000"/>
                    <a:lumOff val="35000"/>
                  </a:schemeClr>
                </a:solidFill>
                <a:latin typeface="Arial" panose="020B0604020202020204" pitchFamily="34" charset="0"/>
                <a:cs typeface="Arial" panose="020B0604020202020204" pitchFamily="34" charset="0"/>
              </a:rPr>
              <a:t>Introduction to MySQL  </a:t>
            </a:r>
          </a:p>
        </p:txBody>
      </p:sp>
      <p:pic>
        <p:nvPicPr>
          <p:cNvPr id="4" name="Picture 3">
            <a:extLst>
              <a:ext uri="{FF2B5EF4-FFF2-40B4-BE49-F238E27FC236}">
                <a16:creationId xmlns:a16="http://schemas.microsoft.com/office/drawing/2014/main" id="{7E964A73-734F-0D43-8671-7DC0CA32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005" y="400049"/>
            <a:ext cx="1893300" cy="1304273"/>
          </a:xfrm>
          <a:prstGeom prst="rect">
            <a:avLst/>
          </a:prstGeom>
        </p:spPr>
      </p:pic>
    </p:spTree>
    <p:extLst>
      <p:ext uri="{BB962C8B-B14F-4D97-AF65-F5344CB8AC3E}">
        <p14:creationId xmlns:p14="http://schemas.microsoft.com/office/powerpoint/2010/main" val="63015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Character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046356"/>
            <a:ext cx="11277600" cy="1644874"/>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LOWER(</a:t>
            </a:r>
            <a:r>
              <a:rPr lang="en-US" sz="2400" i="1" dirty="0" err="1">
                <a:solidFill>
                  <a:schemeClr val="tx1">
                    <a:lumMod val="75000"/>
                    <a:lumOff val="25000"/>
                  </a:schemeClr>
                </a:solidFill>
                <a:latin typeface="Arial" panose="020B0604020202020204" pitchFamily="34" charset="0"/>
                <a:cs typeface="Arial" panose="020B0604020202020204" pitchFamily="34" charset="0"/>
              </a:rPr>
              <a:t>str</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converts </a:t>
            </a:r>
            <a:r>
              <a:rPr lang="en-US" sz="2400" i="1" dirty="0" err="1">
                <a:solidFill>
                  <a:schemeClr val="tx1">
                    <a:lumMod val="75000"/>
                    <a:lumOff val="25000"/>
                  </a:schemeClr>
                </a:solidFill>
                <a:latin typeface="Arial" panose="020B0604020202020204" pitchFamily="34" charset="0"/>
                <a:cs typeface="Arial" panose="020B0604020202020204" pitchFamily="34" charset="0"/>
              </a:rPr>
              <a:t>str</a:t>
            </a:r>
            <a:r>
              <a:rPr lang="en-US" sz="2400" dirty="0">
                <a:solidFill>
                  <a:schemeClr val="tx1">
                    <a:lumMod val="75000"/>
                    <a:lumOff val="25000"/>
                  </a:schemeClr>
                </a:solidFill>
                <a:latin typeface="Arial" panose="020B0604020202020204" pitchFamily="34" charset="0"/>
                <a:cs typeface="Arial" panose="020B0604020202020204" pitchFamily="34" charset="0"/>
              </a:rPr>
              <a:t> to lowercase and </a:t>
            </a:r>
            <a:r>
              <a:rPr lang="en-US" sz="2400" b="1" dirty="0">
                <a:solidFill>
                  <a:schemeClr val="tx1">
                    <a:lumMod val="75000"/>
                    <a:lumOff val="25000"/>
                  </a:schemeClr>
                </a:solidFill>
                <a:latin typeface="Arial" panose="020B0604020202020204" pitchFamily="34" charset="0"/>
                <a:cs typeface="Arial" panose="020B0604020202020204" pitchFamily="34" charset="0"/>
              </a:rPr>
              <a:t>UPPER(</a:t>
            </a:r>
            <a:r>
              <a:rPr lang="en-US" sz="2400" i="1" dirty="0" err="1">
                <a:solidFill>
                  <a:schemeClr val="tx1">
                    <a:lumMod val="75000"/>
                    <a:lumOff val="25000"/>
                  </a:schemeClr>
                </a:solidFill>
                <a:latin typeface="Arial" panose="020B0604020202020204" pitchFamily="34" charset="0"/>
                <a:cs typeface="Arial" panose="020B0604020202020204" pitchFamily="34" charset="0"/>
              </a:rPr>
              <a:t>str</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converts </a:t>
            </a:r>
            <a:r>
              <a:rPr lang="en-US" sz="2400" i="1" dirty="0" err="1">
                <a:solidFill>
                  <a:schemeClr val="tx1">
                    <a:lumMod val="75000"/>
                    <a:lumOff val="25000"/>
                  </a:schemeClr>
                </a:solidFill>
                <a:latin typeface="Arial" panose="020B0604020202020204" pitchFamily="34" charset="0"/>
                <a:cs typeface="Arial" panose="020B0604020202020204" pitchFamily="34" charset="0"/>
              </a:rPr>
              <a:t>str</a:t>
            </a:r>
            <a:r>
              <a:rPr lang="en-US" sz="2400" dirty="0">
                <a:solidFill>
                  <a:schemeClr val="tx1">
                    <a:lumMod val="75000"/>
                    <a:lumOff val="25000"/>
                  </a:schemeClr>
                </a:solidFill>
                <a:latin typeface="Arial" panose="020B0604020202020204" pitchFamily="34" charset="0"/>
                <a:cs typeface="Arial" panose="020B0604020202020204" pitchFamily="34" charset="0"/>
              </a:rPr>
              <a:t> to uppercase:</a:t>
            </a:r>
            <a:r>
              <a:rPr lang="en-US" sz="2400" b="1" dirty="0">
                <a:solidFill>
                  <a:schemeClr val="tx1">
                    <a:lumMod val="75000"/>
                    <a:lumOff val="25000"/>
                  </a:schemeClr>
                </a:solidFill>
                <a:latin typeface="Arial" panose="020B0604020202020204" pitchFamily="34" charset="0"/>
                <a:cs typeface="Arial" panose="020B0604020202020204" pitchFamily="34" charset="0"/>
              </a:rPr>
              <a:t> </a:t>
            </a:r>
            <a:endParaRPr lang="en-US" b="1"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98F12AA1-3E68-1644-8714-9ACAF9D586B0}"/>
              </a:ext>
            </a:extLst>
          </p:cNvPr>
          <p:cNvPicPr>
            <a:picLocks noChangeAspect="1"/>
          </p:cNvPicPr>
          <p:nvPr/>
        </p:nvPicPr>
        <p:blipFill>
          <a:blip r:embed="rId3"/>
          <a:stretch>
            <a:fillRect/>
          </a:stretch>
        </p:blipFill>
        <p:spPr>
          <a:xfrm>
            <a:off x="1325415" y="2172851"/>
            <a:ext cx="9347200" cy="406400"/>
          </a:xfrm>
          <a:prstGeom prst="rect">
            <a:avLst/>
          </a:prstGeom>
        </p:spPr>
      </p:pic>
      <p:pic>
        <p:nvPicPr>
          <p:cNvPr id="5" name="Picture 4">
            <a:extLst>
              <a:ext uri="{FF2B5EF4-FFF2-40B4-BE49-F238E27FC236}">
                <a16:creationId xmlns:a16="http://schemas.microsoft.com/office/drawing/2014/main" id="{AEBB5069-1790-D84A-8048-A50A561D9B5E}"/>
              </a:ext>
            </a:extLst>
          </p:cNvPr>
          <p:cNvPicPr>
            <a:picLocks noChangeAspect="1"/>
          </p:cNvPicPr>
          <p:nvPr/>
        </p:nvPicPr>
        <p:blipFill>
          <a:blip r:embed="rId4"/>
          <a:stretch>
            <a:fillRect/>
          </a:stretch>
        </p:blipFill>
        <p:spPr>
          <a:xfrm>
            <a:off x="2442258" y="2655063"/>
            <a:ext cx="6854624" cy="2915045"/>
          </a:xfrm>
          <a:prstGeom prst="rect">
            <a:avLst/>
          </a:prstGeom>
        </p:spPr>
      </p:pic>
    </p:spTree>
    <p:extLst>
      <p:ext uri="{BB962C8B-B14F-4D97-AF65-F5344CB8AC3E}">
        <p14:creationId xmlns:p14="http://schemas.microsoft.com/office/powerpoint/2010/main" val="132297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Character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046356"/>
            <a:ext cx="11277600" cy="3768532"/>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LOWER(</a:t>
            </a:r>
            <a:r>
              <a:rPr lang="en-US" sz="2400" i="1" dirty="0">
                <a:solidFill>
                  <a:schemeClr val="tx1">
                    <a:lumMod val="75000"/>
                    <a:lumOff val="25000"/>
                  </a:schemeClr>
                </a:solidFill>
                <a:latin typeface="Arial" panose="020B0604020202020204" pitchFamily="34" charset="0"/>
                <a:cs typeface="Arial" panose="020B0604020202020204" pitchFamily="34" charset="0"/>
              </a:rPr>
              <a:t>str</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converts </a:t>
            </a:r>
            <a:r>
              <a:rPr lang="en-US" sz="2400" i="1" dirty="0">
                <a:solidFill>
                  <a:schemeClr val="tx1">
                    <a:lumMod val="75000"/>
                    <a:lumOff val="25000"/>
                  </a:schemeClr>
                </a:solidFill>
                <a:latin typeface="Arial" panose="020B0604020202020204" pitchFamily="34" charset="0"/>
                <a:cs typeface="Arial" panose="020B0604020202020204" pitchFamily="34" charset="0"/>
              </a:rPr>
              <a:t>str</a:t>
            </a:r>
            <a:r>
              <a:rPr lang="en-US" sz="2400" dirty="0">
                <a:solidFill>
                  <a:schemeClr val="tx1">
                    <a:lumMod val="75000"/>
                    <a:lumOff val="25000"/>
                  </a:schemeClr>
                </a:solidFill>
                <a:latin typeface="Arial" panose="020B0604020202020204" pitchFamily="34" charset="0"/>
                <a:cs typeface="Arial" panose="020B0604020202020204" pitchFamily="34" charset="0"/>
              </a:rPr>
              <a:t> to lowercase and </a:t>
            </a:r>
            <a:r>
              <a:rPr lang="en-US" sz="2400" b="1" dirty="0">
                <a:solidFill>
                  <a:schemeClr val="tx1">
                    <a:lumMod val="75000"/>
                    <a:lumOff val="25000"/>
                  </a:schemeClr>
                </a:solidFill>
                <a:latin typeface="Arial" panose="020B0604020202020204" pitchFamily="34" charset="0"/>
                <a:cs typeface="Arial" panose="020B0604020202020204" pitchFamily="34" charset="0"/>
              </a:rPr>
              <a:t>UPPER(</a:t>
            </a:r>
            <a:r>
              <a:rPr lang="en-US" sz="2400" i="1" dirty="0">
                <a:solidFill>
                  <a:schemeClr val="tx1">
                    <a:lumMod val="75000"/>
                    <a:lumOff val="25000"/>
                  </a:schemeClr>
                </a:solidFill>
                <a:latin typeface="Arial" panose="020B0604020202020204" pitchFamily="34" charset="0"/>
                <a:cs typeface="Arial" panose="020B0604020202020204" pitchFamily="34" charset="0"/>
              </a:rPr>
              <a:t>str</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converts </a:t>
            </a:r>
            <a:r>
              <a:rPr lang="en-US" sz="2400" i="1" dirty="0">
                <a:solidFill>
                  <a:schemeClr val="tx1">
                    <a:lumMod val="75000"/>
                    <a:lumOff val="25000"/>
                  </a:schemeClr>
                </a:solidFill>
                <a:latin typeface="Arial" panose="020B0604020202020204" pitchFamily="34" charset="0"/>
                <a:cs typeface="Arial" panose="020B0604020202020204" pitchFamily="34" charset="0"/>
              </a:rPr>
              <a:t>str</a:t>
            </a:r>
            <a:r>
              <a:rPr lang="en-US" sz="2400" dirty="0">
                <a:solidFill>
                  <a:schemeClr val="tx1">
                    <a:lumMod val="75000"/>
                    <a:lumOff val="25000"/>
                  </a:schemeClr>
                </a:solidFill>
                <a:latin typeface="Arial" panose="020B0604020202020204" pitchFamily="34" charset="0"/>
                <a:cs typeface="Arial" panose="020B0604020202020204" pitchFamily="34" charset="0"/>
              </a:rPr>
              <a:t> to uppercase:</a:t>
            </a:r>
            <a:r>
              <a:rPr lang="en-US" sz="2400" b="1" dirty="0">
                <a:solidFill>
                  <a:schemeClr val="tx1">
                    <a:lumMod val="75000"/>
                    <a:lumOff val="25000"/>
                  </a:schemeClr>
                </a:solidFill>
                <a:latin typeface="Arial" panose="020B0604020202020204" pitchFamily="34" charset="0"/>
                <a:cs typeface="Arial" panose="020B0604020202020204" pitchFamily="34" charset="0"/>
              </a:rPr>
              <a:t> </a:t>
            </a:r>
          </a:p>
          <a:p>
            <a:pPr marL="800100" lvl="1" indent="-342900">
              <a:buFont typeface="Arial" panose="020B0604020202020204" pitchFamily="34" charset="0"/>
              <a:buChar char="•"/>
            </a:pP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r>
              <a:rPr lang="en-US" sz="2400" dirty="0"/>
              <a:t>Describe CUSTOMER</a:t>
            </a:r>
          </a:p>
          <a:p>
            <a:endParaRPr lang="en-US" sz="2400" dirty="0"/>
          </a:p>
          <a:p>
            <a:r>
              <a:rPr lang="en-US" sz="2400" dirty="0"/>
              <a:t>SELECT </a:t>
            </a:r>
            <a:r>
              <a:rPr lang="en-US" sz="2400" dirty="0" err="1"/>
              <a:t>ContactName</a:t>
            </a:r>
            <a:r>
              <a:rPr lang="en-US" sz="2400" dirty="0"/>
              <a:t>, LOWER(</a:t>
            </a:r>
            <a:r>
              <a:rPr lang="en-US" sz="2400" dirty="0" err="1"/>
              <a:t>ContactName</a:t>
            </a:r>
            <a:r>
              <a:rPr lang="en-US" sz="2400" dirty="0"/>
              <a:t>), UPPER(</a:t>
            </a:r>
            <a:r>
              <a:rPr lang="en-US" sz="2400" dirty="0" err="1"/>
              <a:t>ContactName</a:t>
            </a:r>
            <a:r>
              <a:rPr lang="en-US" sz="2400" dirty="0"/>
              <a:t>) from Customers;</a:t>
            </a:r>
          </a:p>
          <a:p>
            <a:pPr marL="800100" lvl="1" indent="-342900">
              <a:buFont typeface="Arial" panose="020B0604020202020204" pitchFamily="34" charset="0"/>
              <a:buChar char="•"/>
            </a:pPr>
            <a:endParaRPr lang="en-US" b="1"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spTree>
    <p:extLst>
      <p:ext uri="{BB962C8B-B14F-4D97-AF65-F5344CB8AC3E}">
        <p14:creationId xmlns:p14="http://schemas.microsoft.com/office/powerpoint/2010/main" val="710983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Character Set</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046356"/>
            <a:ext cx="11277600" cy="3553089"/>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Character set: </a:t>
            </a:r>
            <a:r>
              <a:rPr lang="en-US" sz="2400" dirty="0">
                <a:solidFill>
                  <a:schemeClr val="tx1">
                    <a:lumMod val="75000"/>
                    <a:lumOff val="25000"/>
                  </a:schemeClr>
                </a:solidFill>
                <a:latin typeface="Arial" panose="020B0604020202020204" pitchFamily="34" charset="0"/>
                <a:cs typeface="Arial" panose="020B0604020202020204" pitchFamily="34" charset="0"/>
              </a:rPr>
              <a:t>characters that are legal in a string</a:t>
            </a:r>
          </a:p>
          <a:p>
            <a:pPr marL="1257300" lvl="2" indent="-34290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Character belongs to a specific character set </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Coalition: </a:t>
            </a:r>
            <a:r>
              <a:rPr lang="en-US" sz="2400" dirty="0">
                <a:solidFill>
                  <a:schemeClr val="tx1">
                    <a:lumMod val="75000"/>
                    <a:lumOff val="25000"/>
                  </a:schemeClr>
                </a:solidFill>
                <a:latin typeface="Arial" panose="020B0604020202020204" pitchFamily="34" charset="0"/>
                <a:cs typeface="Arial" panose="020B0604020202020204" pitchFamily="34" charset="0"/>
              </a:rPr>
              <a:t>named collating sequence</a:t>
            </a:r>
          </a:p>
          <a:p>
            <a:pPr marL="1257300" lvl="2" indent="-34290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Defines character sort order</a:t>
            </a:r>
          </a:p>
          <a:p>
            <a:pPr marL="1257300" lvl="2" indent="-34290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Governs how individual characters and character string can be compared to each other</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Column definitions </a:t>
            </a:r>
            <a:r>
              <a:rPr lang="en-US" sz="2400" dirty="0">
                <a:solidFill>
                  <a:schemeClr val="tx1">
                    <a:lumMod val="75000"/>
                    <a:lumOff val="25000"/>
                  </a:schemeClr>
                </a:solidFill>
                <a:latin typeface="Arial" panose="020B0604020202020204" pitchFamily="34" charset="0"/>
                <a:cs typeface="Arial" panose="020B0604020202020204" pitchFamily="34" charset="0"/>
              </a:rPr>
              <a:t>for string data types can specify a character set of collation of the column</a:t>
            </a: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endParaRPr lang="en-US" b="1" dirty="0">
              <a:solidFill>
                <a:schemeClr val="accent1">
                  <a:lumMod val="75000"/>
                </a:schemeClr>
              </a:solidFill>
            </a:endParaRPr>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207F1D51-2C85-C648-B29E-AA2FC3438C54}"/>
              </a:ext>
            </a:extLst>
          </p:cNvPr>
          <p:cNvPicPr>
            <a:picLocks noChangeAspect="1"/>
          </p:cNvPicPr>
          <p:nvPr/>
        </p:nvPicPr>
        <p:blipFill>
          <a:blip r:embed="rId3"/>
          <a:stretch>
            <a:fillRect/>
          </a:stretch>
        </p:blipFill>
        <p:spPr>
          <a:xfrm>
            <a:off x="1536701" y="4381504"/>
            <a:ext cx="5960343" cy="1021773"/>
          </a:xfrm>
          <a:prstGeom prst="rect">
            <a:avLst/>
          </a:prstGeom>
        </p:spPr>
      </p:pic>
    </p:spTree>
    <p:extLst>
      <p:ext uri="{BB962C8B-B14F-4D97-AF65-F5344CB8AC3E}">
        <p14:creationId xmlns:p14="http://schemas.microsoft.com/office/powerpoint/2010/main" val="1218186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Character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046356"/>
            <a:ext cx="11277600" cy="1337097"/>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LENGTH(</a:t>
            </a:r>
            <a:r>
              <a:rPr lang="en-US" sz="2400" i="1" dirty="0" err="1">
                <a:solidFill>
                  <a:schemeClr val="tx1">
                    <a:lumMod val="75000"/>
                    <a:lumOff val="25000"/>
                  </a:schemeClr>
                </a:solidFill>
                <a:latin typeface="Arial" panose="020B0604020202020204" pitchFamily="34" charset="0"/>
                <a:cs typeface="Arial" panose="020B0604020202020204" pitchFamily="34" charset="0"/>
              </a:rPr>
              <a:t>str</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returns the length of string </a:t>
            </a:r>
            <a:r>
              <a:rPr lang="en-US" sz="2400" i="1" dirty="0">
                <a:solidFill>
                  <a:schemeClr val="tx1">
                    <a:lumMod val="75000"/>
                    <a:lumOff val="25000"/>
                  </a:schemeClr>
                </a:solidFill>
                <a:latin typeface="Arial" panose="020B0604020202020204" pitchFamily="34" charset="0"/>
                <a:cs typeface="Arial" panose="020B0604020202020204" pitchFamily="34" charset="0"/>
              </a:rPr>
              <a:t>str</a:t>
            </a:r>
            <a:r>
              <a:rPr lang="en-US" sz="2400" dirty="0">
                <a:solidFill>
                  <a:schemeClr val="tx1">
                    <a:lumMod val="75000"/>
                    <a:lumOff val="25000"/>
                  </a:schemeClr>
                </a:solidFill>
                <a:latin typeface="Arial" panose="020B0604020202020204" pitchFamily="34" charset="0"/>
                <a:cs typeface="Arial" panose="020B0604020202020204" pitchFamily="34" charset="0"/>
              </a:rPr>
              <a:t>. The length of a string is the number of characters in it. This query returns the length of </a:t>
            </a:r>
            <a:r>
              <a:rPr lang="en-US" sz="2400" b="1" dirty="0" err="1">
                <a:solidFill>
                  <a:schemeClr val="tx1">
                    <a:lumMod val="75000"/>
                    <a:lumOff val="25000"/>
                  </a:schemeClr>
                </a:solidFill>
                <a:latin typeface="Arial" panose="020B0604020202020204" pitchFamily="34" charset="0"/>
                <a:cs typeface="Arial" panose="020B0604020202020204" pitchFamily="34" charset="0"/>
              </a:rPr>
              <a:t>p_name</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as the</a:t>
            </a: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6" name="Picture 5">
            <a:extLst>
              <a:ext uri="{FF2B5EF4-FFF2-40B4-BE49-F238E27FC236}">
                <a16:creationId xmlns:a16="http://schemas.microsoft.com/office/drawing/2014/main" id="{1E199009-C511-934D-94F0-B096838C8CE7}"/>
              </a:ext>
            </a:extLst>
          </p:cNvPr>
          <p:cNvPicPr>
            <a:picLocks noChangeAspect="1"/>
          </p:cNvPicPr>
          <p:nvPr/>
        </p:nvPicPr>
        <p:blipFill>
          <a:blip r:embed="rId3"/>
          <a:stretch>
            <a:fillRect/>
          </a:stretch>
        </p:blipFill>
        <p:spPr>
          <a:xfrm>
            <a:off x="1468582" y="2458601"/>
            <a:ext cx="8548254" cy="444500"/>
          </a:xfrm>
          <a:prstGeom prst="rect">
            <a:avLst/>
          </a:prstGeom>
        </p:spPr>
      </p:pic>
      <p:pic>
        <p:nvPicPr>
          <p:cNvPr id="7" name="Picture 6">
            <a:extLst>
              <a:ext uri="{FF2B5EF4-FFF2-40B4-BE49-F238E27FC236}">
                <a16:creationId xmlns:a16="http://schemas.microsoft.com/office/drawing/2014/main" id="{1D6A0C71-BA61-074A-83B1-F9B03FCB25A4}"/>
              </a:ext>
            </a:extLst>
          </p:cNvPr>
          <p:cNvPicPr>
            <a:picLocks noChangeAspect="1"/>
          </p:cNvPicPr>
          <p:nvPr/>
        </p:nvPicPr>
        <p:blipFill>
          <a:blip r:embed="rId4"/>
          <a:stretch>
            <a:fillRect/>
          </a:stretch>
        </p:blipFill>
        <p:spPr>
          <a:xfrm>
            <a:off x="3562350" y="2903101"/>
            <a:ext cx="5067300" cy="2642188"/>
          </a:xfrm>
          <a:prstGeom prst="rect">
            <a:avLst/>
          </a:prstGeom>
        </p:spPr>
      </p:pic>
    </p:spTree>
    <p:extLst>
      <p:ext uri="{BB962C8B-B14F-4D97-AF65-F5344CB8AC3E}">
        <p14:creationId xmlns:p14="http://schemas.microsoft.com/office/powerpoint/2010/main" val="1339520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Character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766795"/>
            <a:ext cx="11277600" cy="3422475"/>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SUBSTR</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b="1" i="1" dirty="0" err="1">
                <a:solidFill>
                  <a:schemeClr val="accent5">
                    <a:lumMod val="75000"/>
                  </a:schemeClr>
                </a:solidFill>
                <a:latin typeface="Arial" panose="020B0604020202020204" pitchFamily="34" charset="0"/>
                <a:cs typeface="Arial" panose="020B0604020202020204" pitchFamily="34" charset="0"/>
              </a:rPr>
              <a:t>str,start_position</a:t>
            </a:r>
            <a:r>
              <a:rPr lang="en-US" sz="2000" b="1" i="1" dirty="0">
                <a:solidFill>
                  <a:schemeClr val="accent5">
                    <a:lumMod val="75000"/>
                  </a:schemeClr>
                </a:solidFill>
                <a:latin typeface="Arial" panose="020B0604020202020204" pitchFamily="34" charset="0"/>
                <a:cs typeface="Arial" panose="020B0604020202020204" pitchFamily="34" charset="0"/>
              </a:rPr>
              <a:t>,[length]</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b="1" dirty="0">
                <a:solidFill>
                  <a:schemeClr val="accent5">
                    <a:lumMod val="75000"/>
                  </a:schemeClr>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returns a substring of </a:t>
            </a:r>
            <a:r>
              <a:rPr lang="en-US" sz="2000" dirty="0" err="1">
                <a:solidFill>
                  <a:schemeClr val="accent5">
                    <a:lumMod val="75000"/>
                  </a:schemeClr>
                </a:solidFill>
                <a:latin typeface="Arial" panose="020B0604020202020204" pitchFamily="34" charset="0"/>
                <a:cs typeface="Arial" panose="020B0604020202020204" pitchFamily="34" charset="0"/>
              </a:rPr>
              <a:t>str</a:t>
            </a:r>
            <a:r>
              <a:rPr lang="en-US" sz="2000" dirty="0">
                <a:solidFill>
                  <a:schemeClr val="accent5">
                    <a:lumMod val="75000"/>
                  </a:schemeClr>
                </a:solidFill>
                <a:latin typeface="Arial" panose="020B0604020202020204" pitchFamily="34" charset="0"/>
                <a:cs typeface="Arial" panose="020B0604020202020204" pitchFamily="34" charset="0"/>
              </a:rPr>
              <a:t>, starting from the position indicated by </a:t>
            </a:r>
            <a:r>
              <a:rPr lang="en-US" sz="2000" dirty="0" err="1">
                <a:solidFill>
                  <a:schemeClr val="accent5">
                    <a:lumMod val="75000"/>
                  </a:schemeClr>
                </a:solidFill>
                <a:latin typeface="Arial" panose="020B0604020202020204" pitchFamily="34" charset="0"/>
                <a:cs typeface="Arial" panose="020B0604020202020204" pitchFamily="34" charset="0"/>
              </a:rPr>
              <a:t>start_position</a:t>
            </a:r>
            <a:r>
              <a:rPr lang="en-US" sz="2000" dirty="0">
                <a:solidFill>
                  <a:schemeClr val="accent5">
                    <a:lumMod val="75000"/>
                  </a:schemeClr>
                </a:solidFill>
                <a:latin typeface="Arial" panose="020B0604020202020204" pitchFamily="34" charset="0"/>
                <a:cs typeface="Arial" panose="020B0604020202020204" pitchFamily="34" charset="0"/>
              </a:rPr>
              <a:t>. </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If length is not specified, the function returns a substring from </a:t>
            </a:r>
            <a:r>
              <a:rPr lang="en-US" sz="2000" dirty="0" err="1">
                <a:solidFill>
                  <a:schemeClr val="accent5">
                    <a:lumMod val="75000"/>
                  </a:schemeClr>
                </a:solidFill>
                <a:latin typeface="Arial" panose="020B0604020202020204" pitchFamily="34" charset="0"/>
                <a:cs typeface="Arial" panose="020B0604020202020204" pitchFamily="34" charset="0"/>
              </a:rPr>
              <a:t>start_position</a:t>
            </a:r>
            <a:r>
              <a:rPr lang="en-US" sz="2000" dirty="0">
                <a:solidFill>
                  <a:schemeClr val="accent5">
                    <a:lumMod val="75000"/>
                  </a:schemeClr>
                </a:solidFill>
                <a:latin typeface="Arial" panose="020B0604020202020204" pitchFamily="34" charset="0"/>
                <a:cs typeface="Arial" panose="020B0604020202020204" pitchFamily="34" charset="0"/>
              </a:rPr>
              <a:t> to the last character in </a:t>
            </a:r>
            <a:r>
              <a:rPr lang="en-US" sz="2000" b="1" i="1" dirty="0">
                <a:solidFill>
                  <a:schemeClr val="accent5">
                    <a:lumMod val="75000"/>
                  </a:schemeClr>
                </a:solidFill>
                <a:latin typeface="Arial" panose="020B0604020202020204" pitchFamily="34" charset="0"/>
                <a:cs typeface="Arial" panose="020B0604020202020204" pitchFamily="34" charset="0"/>
              </a:rPr>
              <a:t>str</a:t>
            </a:r>
            <a:r>
              <a:rPr lang="en-US" sz="2000" dirty="0">
                <a:solidFill>
                  <a:schemeClr val="accent5">
                    <a:lumMod val="75000"/>
                  </a:schemeClr>
                </a:solidFill>
                <a:latin typeface="Arial" panose="020B0604020202020204" pitchFamily="34" charset="0"/>
                <a:cs typeface="Arial" panose="020B0604020202020204" pitchFamily="34" charset="0"/>
              </a:rPr>
              <a:t>. </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If length present, function returns a substring which is length characters long starting from </a:t>
            </a:r>
            <a:r>
              <a:rPr lang="en-US" sz="2000" b="1" dirty="0" err="1">
                <a:solidFill>
                  <a:schemeClr val="accent5">
                    <a:lumMod val="75000"/>
                  </a:schemeClr>
                </a:solidFill>
                <a:latin typeface="Arial" panose="020B0604020202020204" pitchFamily="34" charset="0"/>
                <a:cs typeface="Arial" panose="020B0604020202020204" pitchFamily="34" charset="0"/>
              </a:rPr>
              <a:t>start_position</a:t>
            </a:r>
            <a:r>
              <a:rPr lang="en-US" sz="2000" dirty="0">
                <a:solidFill>
                  <a:schemeClr val="accent5">
                    <a:lumMod val="75000"/>
                  </a:schemeClr>
                </a:solidFill>
                <a:latin typeface="Arial" panose="020B0604020202020204" pitchFamily="34" charset="0"/>
                <a:cs typeface="Arial" panose="020B0604020202020204" pitchFamily="34" charset="0"/>
              </a:rPr>
              <a:t>. </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If length is less than 1, the function returns an empty string. </a:t>
            </a:r>
            <a:endParaRPr lang="en-US" sz="2000" b="1" dirty="0">
              <a:solidFill>
                <a:schemeClr val="accent5">
                  <a:lumMod val="7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9C8577B8-660F-3442-96B7-94DA1DDF916B}"/>
              </a:ext>
            </a:extLst>
          </p:cNvPr>
          <p:cNvPicPr>
            <a:picLocks noChangeAspect="1"/>
          </p:cNvPicPr>
          <p:nvPr/>
        </p:nvPicPr>
        <p:blipFill>
          <a:blip r:embed="rId3"/>
          <a:stretch>
            <a:fillRect/>
          </a:stretch>
        </p:blipFill>
        <p:spPr>
          <a:xfrm>
            <a:off x="0" y="4451350"/>
            <a:ext cx="5435600" cy="1003300"/>
          </a:xfrm>
          <a:prstGeom prst="rect">
            <a:avLst/>
          </a:prstGeom>
        </p:spPr>
      </p:pic>
      <p:pic>
        <p:nvPicPr>
          <p:cNvPr id="5" name="Picture 4">
            <a:extLst>
              <a:ext uri="{FF2B5EF4-FFF2-40B4-BE49-F238E27FC236}">
                <a16:creationId xmlns:a16="http://schemas.microsoft.com/office/drawing/2014/main" id="{1747A4B0-2837-0341-A2D2-52942896795D}"/>
              </a:ext>
            </a:extLst>
          </p:cNvPr>
          <p:cNvPicPr>
            <a:picLocks noChangeAspect="1"/>
          </p:cNvPicPr>
          <p:nvPr/>
        </p:nvPicPr>
        <p:blipFill>
          <a:blip r:embed="rId4"/>
          <a:stretch>
            <a:fillRect/>
          </a:stretch>
        </p:blipFill>
        <p:spPr>
          <a:xfrm>
            <a:off x="5435600" y="4451350"/>
            <a:ext cx="5689600" cy="990600"/>
          </a:xfrm>
          <a:prstGeom prst="rect">
            <a:avLst/>
          </a:prstGeom>
        </p:spPr>
      </p:pic>
    </p:spTree>
    <p:extLst>
      <p:ext uri="{BB962C8B-B14F-4D97-AF65-F5344CB8AC3E}">
        <p14:creationId xmlns:p14="http://schemas.microsoft.com/office/powerpoint/2010/main" val="440867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Character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766795"/>
            <a:ext cx="11277600" cy="898708"/>
          </a:xfrm>
          <a:prstGeom prst="rect">
            <a:avLst/>
          </a:prstGeom>
        </p:spPr>
        <p:txBody>
          <a:bodyPr wrap="square">
            <a:spAutoFit/>
          </a:bodyPr>
          <a:lstStyle/>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38FC34A6-BB27-B942-B47D-6668F9D9887E}"/>
              </a:ext>
            </a:extLst>
          </p:cNvPr>
          <p:cNvPicPr>
            <a:picLocks noChangeAspect="1"/>
          </p:cNvPicPr>
          <p:nvPr/>
        </p:nvPicPr>
        <p:blipFill>
          <a:blip r:embed="rId3"/>
          <a:stretch>
            <a:fillRect/>
          </a:stretch>
        </p:blipFill>
        <p:spPr>
          <a:xfrm>
            <a:off x="2730500" y="912665"/>
            <a:ext cx="6731000" cy="1885953"/>
          </a:xfrm>
          <a:prstGeom prst="rect">
            <a:avLst/>
          </a:prstGeom>
        </p:spPr>
      </p:pic>
      <p:pic>
        <p:nvPicPr>
          <p:cNvPr id="5" name="Picture 4">
            <a:extLst>
              <a:ext uri="{FF2B5EF4-FFF2-40B4-BE49-F238E27FC236}">
                <a16:creationId xmlns:a16="http://schemas.microsoft.com/office/drawing/2014/main" id="{E341D742-C04A-154D-AA8E-BF538E5E22DB}"/>
              </a:ext>
            </a:extLst>
          </p:cNvPr>
          <p:cNvPicPr>
            <a:picLocks noChangeAspect="1"/>
          </p:cNvPicPr>
          <p:nvPr/>
        </p:nvPicPr>
        <p:blipFill>
          <a:blip r:embed="rId4"/>
          <a:stretch>
            <a:fillRect/>
          </a:stretch>
        </p:blipFill>
        <p:spPr>
          <a:xfrm>
            <a:off x="1105471" y="2934850"/>
            <a:ext cx="6184900" cy="406400"/>
          </a:xfrm>
          <a:prstGeom prst="rect">
            <a:avLst/>
          </a:prstGeom>
        </p:spPr>
      </p:pic>
      <p:pic>
        <p:nvPicPr>
          <p:cNvPr id="6" name="Picture 5">
            <a:extLst>
              <a:ext uri="{FF2B5EF4-FFF2-40B4-BE49-F238E27FC236}">
                <a16:creationId xmlns:a16="http://schemas.microsoft.com/office/drawing/2014/main" id="{7E2984A0-3905-0344-ADB8-CCC9A4EB218B}"/>
              </a:ext>
            </a:extLst>
          </p:cNvPr>
          <p:cNvPicPr>
            <a:picLocks noChangeAspect="1"/>
          </p:cNvPicPr>
          <p:nvPr/>
        </p:nvPicPr>
        <p:blipFill>
          <a:blip r:embed="rId5"/>
          <a:stretch>
            <a:fillRect/>
          </a:stretch>
        </p:blipFill>
        <p:spPr>
          <a:xfrm>
            <a:off x="7777594" y="3023757"/>
            <a:ext cx="3314700" cy="2362200"/>
          </a:xfrm>
          <a:prstGeom prst="rect">
            <a:avLst/>
          </a:prstGeom>
        </p:spPr>
      </p:pic>
    </p:spTree>
    <p:extLst>
      <p:ext uri="{BB962C8B-B14F-4D97-AF65-F5344CB8AC3E}">
        <p14:creationId xmlns:p14="http://schemas.microsoft.com/office/powerpoint/2010/main" val="138498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Date and Time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129481"/>
            <a:ext cx="11277600" cy="1268039"/>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CURRENT_DATE</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CURRENT_DATE()</a:t>
            </a:r>
            <a:r>
              <a:rPr lang="en-US" sz="2000" b="1" dirty="0">
                <a:solidFill>
                  <a:schemeClr val="accent5">
                    <a:lumMod val="75000"/>
                  </a:schemeClr>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returns the current date </a:t>
            </a: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317A7198-F6BA-7147-A79D-6FC2AA06FC81}"/>
              </a:ext>
            </a:extLst>
          </p:cNvPr>
          <p:cNvPicPr>
            <a:picLocks noChangeAspect="1"/>
          </p:cNvPicPr>
          <p:nvPr/>
        </p:nvPicPr>
        <p:blipFill>
          <a:blip r:embed="rId3"/>
          <a:stretch>
            <a:fillRect/>
          </a:stretch>
        </p:blipFill>
        <p:spPr>
          <a:xfrm>
            <a:off x="1066800" y="2594260"/>
            <a:ext cx="9258300" cy="533400"/>
          </a:xfrm>
          <a:prstGeom prst="rect">
            <a:avLst/>
          </a:prstGeom>
        </p:spPr>
      </p:pic>
      <p:pic>
        <p:nvPicPr>
          <p:cNvPr id="5" name="Picture 4">
            <a:extLst>
              <a:ext uri="{FF2B5EF4-FFF2-40B4-BE49-F238E27FC236}">
                <a16:creationId xmlns:a16="http://schemas.microsoft.com/office/drawing/2014/main" id="{F03397FF-E07F-9D44-ABA0-0B5D308AA8F4}"/>
              </a:ext>
            </a:extLst>
          </p:cNvPr>
          <p:cNvPicPr>
            <a:picLocks noChangeAspect="1"/>
          </p:cNvPicPr>
          <p:nvPr/>
        </p:nvPicPr>
        <p:blipFill>
          <a:blip r:embed="rId4"/>
          <a:stretch>
            <a:fillRect/>
          </a:stretch>
        </p:blipFill>
        <p:spPr>
          <a:xfrm>
            <a:off x="2889250" y="3034834"/>
            <a:ext cx="6413500" cy="2506984"/>
          </a:xfrm>
          <a:prstGeom prst="rect">
            <a:avLst/>
          </a:prstGeom>
        </p:spPr>
      </p:pic>
    </p:spTree>
    <p:extLst>
      <p:ext uri="{BB962C8B-B14F-4D97-AF65-F5344CB8AC3E}">
        <p14:creationId xmlns:p14="http://schemas.microsoft.com/office/powerpoint/2010/main" val="2443216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Date and Time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783120"/>
            <a:ext cx="11277600" cy="2714589"/>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DATE_FORMAT</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DATE_FORMAT(</a:t>
            </a:r>
            <a:r>
              <a:rPr lang="en-US" sz="2000" b="1" dirty="0" err="1">
                <a:solidFill>
                  <a:schemeClr val="accent5">
                    <a:lumMod val="75000"/>
                  </a:schemeClr>
                </a:solidFill>
                <a:latin typeface="Arial" panose="020B0604020202020204" pitchFamily="34" charset="0"/>
                <a:cs typeface="Arial" panose="020B0604020202020204" pitchFamily="34" charset="0"/>
              </a:rPr>
              <a:t>dt,</a:t>
            </a:r>
            <a:r>
              <a:rPr lang="en-US" sz="2000" b="1" i="1" dirty="0" err="1">
                <a:solidFill>
                  <a:schemeClr val="accent5">
                    <a:lumMod val="75000"/>
                  </a:schemeClr>
                </a:solidFill>
                <a:latin typeface="Arial" panose="020B0604020202020204" pitchFamily="34" charset="0"/>
                <a:cs typeface="Arial" panose="020B0604020202020204" pitchFamily="34" charset="0"/>
              </a:rPr>
              <a:t>fmt_specifier</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b="1" dirty="0">
                <a:solidFill>
                  <a:schemeClr val="accent5">
                    <a:lumMod val="75000"/>
                  </a:schemeClr>
                </a:solidFill>
                <a:latin typeface="Arial" panose="020B0604020202020204" pitchFamily="34" charset="0"/>
                <a:cs typeface="Arial" panose="020B0604020202020204" pitchFamily="34" charset="0"/>
              </a:rPr>
              <a:t> </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Converts a date (</a:t>
            </a:r>
            <a:r>
              <a:rPr lang="en-US" sz="2000" b="1" dirty="0" err="1">
                <a:solidFill>
                  <a:schemeClr val="accent5">
                    <a:lumMod val="75000"/>
                  </a:schemeClr>
                </a:solidFill>
                <a:latin typeface="Arial" panose="020B0604020202020204" pitchFamily="34" charset="0"/>
                <a:cs typeface="Arial" panose="020B0604020202020204" pitchFamily="34" charset="0"/>
              </a:rPr>
              <a:t>dt</a:t>
            </a:r>
            <a:r>
              <a:rPr lang="en-US" sz="2000" dirty="0">
                <a:solidFill>
                  <a:schemeClr val="accent5">
                    <a:lumMod val="75000"/>
                  </a:schemeClr>
                </a:solidFill>
                <a:latin typeface="Arial" panose="020B0604020202020204" pitchFamily="34" charset="0"/>
                <a:cs typeface="Arial" panose="020B0604020202020204" pitchFamily="34" charset="0"/>
              </a:rPr>
              <a:t>) to a string in the format specified by </a:t>
            </a:r>
            <a:r>
              <a:rPr lang="en-US" sz="2000" b="1" i="1" dirty="0" err="1">
                <a:solidFill>
                  <a:schemeClr val="accent5">
                    <a:lumMod val="75000"/>
                  </a:schemeClr>
                </a:solidFill>
                <a:latin typeface="Arial" panose="020B0604020202020204" pitchFamily="34" charset="0"/>
                <a:cs typeface="Arial" panose="020B0604020202020204" pitchFamily="34" charset="0"/>
              </a:rPr>
              <a:t>fmt_specifier</a:t>
            </a:r>
            <a:r>
              <a:rPr lang="en-US" sz="2000" b="1" i="1" dirty="0">
                <a:solidFill>
                  <a:schemeClr val="accent5">
                    <a:lumMod val="75000"/>
                  </a:schemeClr>
                </a:solidFill>
                <a:latin typeface="Arial" panose="020B0604020202020204" pitchFamily="34" charset="0"/>
                <a:cs typeface="Arial" panose="020B0604020202020204" pitchFamily="34" charset="0"/>
              </a:rPr>
              <a:t> </a:t>
            </a:r>
            <a:r>
              <a:rPr lang="en-US" sz="2000" i="1" dirty="0">
                <a:solidFill>
                  <a:schemeClr val="accent5">
                    <a:lumMod val="75000"/>
                  </a:schemeClr>
                </a:solidFill>
                <a:latin typeface="Arial" panose="020B0604020202020204" pitchFamily="34" charset="0"/>
                <a:cs typeface="Arial" panose="020B0604020202020204" pitchFamily="34" charset="0"/>
              </a:rPr>
              <a:t>. </a:t>
            </a:r>
            <a:r>
              <a:rPr lang="en-US" sz="2000" dirty="0">
                <a:solidFill>
                  <a:schemeClr val="accent5">
                    <a:lumMod val="75000"/>
                  </a:schemeClr>
                </a:solidFill>
                <a:latin typeface="Arial" panose="020B0604020202020204" pitchFamily="34" charset="0"/>
                <a:cs typeface="Arial" panose="020B0604020202020204" pitchFamily="34" charset="0"/>
              </a:rPr>
              <a:t>Here we format a column with a format specifier as follows:</a:t>
            </a:r>
          </a:p>
          <a:p>
            <a:pPr marL="1714500" lvl="3" indent="-342900">
              <a:buFont typeface="Arial" panose="020B0604020202020204" pitchFamily="34" charset="0"/>
              <a:buChar char="•"/>
            </a:pPr>
            <a:r>
              <a:rPr lang="en-US" i="1" dirty="0">
                <a:solidFill>
                  <a:srgbClr val="0070C0"/>
                </a:solidFill>
                <a:latin typeface="Arial" panose="020B0604020202020204" pitchFamily="34" charset="0"/>
                <a:cs typeface="Arial" panose="020B0604020202020204" pitchFamily="34" charset="0"/>
              </a:rPr>
              <a:t>%d – the day of the month</a:t>
            </a:r>
          </a:p>
          <a:p>
            <a:pPr marL="1714500" lvl="3" indent="-342900">
              <a:buFont typeface="Arial" panose="020B0604020202020204" pitchFamily="34" charset="0"/>
              <a:buChar char="•"/>
            </a:pPr>
            <a:r>
              <a:rPr lang="en-US" i="1" dirty="0">
                <a:solidFill>
                  <a:srgbClr val="0070C0"/>
                </a:solidFill>
                <a:latin typeface="Arial" panose="020B0604020202020204" pitchFamily="34" charset="0"/>
                <a:cs typeface="Arial" panose="020B0604020202020204" pitchFamily="34" charset="0"/>
              </a:rPr>
              <a:t>%M – the long name of the month</a:t>
            </a:r>
          </a:p>
          <a:p>
            <a:pPr marL="1714500" lvl="3" indent="-342900">
              <a:buFont typeface="Arial" panose="020B0604020202020204" pitchFamily="34" charset="0"/>
              <a:buChar char="•"/>
            </a:pPr>
            <a:r>
              <a:rPr lang="en-US" i="1" dirty="0">
                <a:solidFill>
                  <a:srgbClr val="0070C0"/>
                </a:solidFill>
                <a:latin typeface="Arial" panose="020B0604020202020204" pitchFamily="34" charset="0"/>
                <a:cs typeface="Arial" panose="020B0604020202020204" pitchFamily="34" charset="0"/>
              </a:rPr>
              <a:t>%Y – the year</a:t>
            </a:r>
            <a:endParaRPr lang="en-US" i="1" dirty="0">
              <a:solidFill>
                <a:srgbClr val="0070C0"/>
              </a:solidFill>
            </a:endParaRPr>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6" name="Picture 5">
            <a:extLst>
              <a:ext uri="{FF2B5EF4-FFF2-40B4-BE49-F238E27FC236}">
                <a16:creationId xmlns:a16="http://schemas.microsoft.com/office/drawing/2014/main" id="{6925A357-CBA5-3148-B531-DDBFF20B2820}"/>
              </a:ext>
            </a:extLst>
          </p:cNvPr>
          <p:cNvPicPr>
            <a:picLocks noChangeAspect="1"/>
          </p:cNvPicPr>
          <p:nvPr/>
        </p:nvPicPr>
        <p:blipFill>
          <a:blip r:embed="rId3"/>
          <a:stretch>
            <a:fillRect/>
          </a:stretch>
        </p:blipFill>
        <p:spPr>
          <a:xfrm>
            <a:off x="845127" y="2913498"/>
            <a:ext cx="10305473" cy="698500"/>
          </a:xfrm>
          <a:prstGeom prst="rect">
            <a:avLst/>
          </a:prstGeom>
        </p:spPr>
      </p:pic>
      <p:pic>
        <p:nvPicPr>
          <p:cNvPr id="8" name="Picture 7">
            <a:extLst>
              <a:ext uri="{FF2B5EF4-FFF2-40B4-BE49-F238E27FC236}">
                <a16:creationId xmlns:a16="http://schemas.microsoft.com/office/drawing/2014/main" id="{410A1BE1-20C0-1447-8ADA-CAC385A9F9FD}"/>
              </a:ext>
            </a:extLst>
          </p:cNvPr>
          <p:cNvPicPr>
            <a:picLocks noChangeAspect="1"/>
          </p:cNvPicPr>
          <p:nvPr/>
        </p:nvPicPr>
        <p:blipFill>
          <a:blip r:embed="rId4"/>
          <a:stretch>
            <a:fillRect/>
          </a:stretch>
        </p:blipFill>
        <p:spPr>
          <a:xfrm>
            <a:off x="5750801" y="3752855"/>
            <a:ext cx="5207000" cy="1485900"/>
          </a:xfrm>
          <a:prstGeom prst="rect">
            <a:avLst/>
          </a:prstGeom>
        </p:spPr>
      </p:pic>
      <p:sp>
        <p:nvSpPr>
          <p:cNvPr id="5" name="Rectangle 4">
            <a:extLst>
              <a:ext uri="{FF2B5EF4-FFF2-40B4-BE49-F238E27FC236}">
                <a16:creationId xmlns:a16="http://schemas.microsoft.com/office/drawing/2014/main" id="{B14ECD76-BE1D-4E49-A63D-ABF0560B87F6}"/>
              </a:ext>
            </a:extLst>
          </p:cNvPr>
          <p:cNvSpPr/>
          <p:nvPr/>
        </p:nvSpPr>
        <p:spPr>
          <a:xfrm>
            <a:off x="415637" y="5959871"/>
            <a:ext cx="8021781" cy="369332"/>
          </a:xfrm>
          <a:prstGeom prst="rect">
            <a:avLst/>
          </a:prstGeom>
        </p:spPr>
        <p:txBody>
          <a:bodyPr wrap="square">
            <a:spAutoFit/>
          </a:bodyPr>
          <a:lstStyle/>
          <a:p>
            <a:r>
              <a:rPr lang="en-US" b="1" dirty="0"/>
              <a:t>https://</a:t>
            </a:r>
            <a:r>
              <a:rPr lang="en-US" b="1" dirty="0" err="1"/>
              <a:t>www.techonthenet.com</a:t>
            </a:r>
            <a:r>
              <a:rPr lang="en-US" b="1" dirty="0"/>
              <a:t>/</a:t>
            </a:r>
            <a:r>
              <a:rPr lang="en-US" b="1" dirty="0" err="1"/>
              <a:t>mysql</a:t>
            </a:r>
            <a:r>
              <a:rPr lang="en-US" b="1" dirty="0"/>
              <a:t>/functions/</a:t>
            </a:r>
            <a:r>
              <a:rPr lang="en-US" b="1" dirty="0" err="1"/>
              <a:t>date_format.php</a:t>
            </a:r>
            <a:endParaRPr lang="en-US" b="1" dirty="0"/>
          </a:p>
        </p:txBody>
      </p:sp>
    </p:spTree>
    <p:extLst>
      <p:ext uri="{BB962C8B-B14F-4D97-AF65-F5344CB8AC3E}">
        <p14:creationId xmlns:p14="http://schemas.microsoft.com/office/powerpoint/2010/main" val="2932395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Date and Time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783120"/>
            <a:ext cx="11277600" cy="3422475"/>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DATE_ADD</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DATE_ADD(</a:t>
            </a:r>
            <a:r>
              <a:rPr lang="en-US" sz="2000" b="1" dirty="0">
                <a:solidFill>
                  <a:schemeClr val="accent5">
                    <a:lumMod val="75000"/>
                  </a:schemeClr>
                </a:solidFill>
                <a:latin typeface="Arial" panose="020B0604020202020204" pitchFamily="34" charset="0"/>
                <a:cs typeface="Arial" panose="020B0604020202020204" pitchFamily="34" charset="0"/>
              </a:rPr>
              <a:t>date, INTERVAL expr unit</a:t>
            </a:r>
            <a:r>
              <a:rPr lang="en-US" sz="2000" dirty="0">
                <a:solidFill>
                  <a:schemeClr val="accent5">
                    <a:lumMod val="75000"/>
                  </a:schemeClr>
                </a:solidFill>
                <a:latin typeface="Arial" panose="020B0604020202020204" pitchFamily="34" charset="0"/>
                <a:cs typeface="Arial" panose="020B0604020202020204" pitchFamily="34" charset="0"/>
              </a:rPr>
              <a:t>)</a:t>
            </a:r>
            <a:r>
              <a:rPr lang="en-US" sz="2000" b="1" dirty="0">
                <a:solidFill>
                  <a:schemeClr val="accent5">
                    <a:lumMod val="75000"/>
                  </a:schemeClr>
                </a:solidFill>
                <a:latin typeface="Arial" panose="020B0604020202020204" pitchFamily="34" charset="0"/>
                <a:cs typeface="Arial" panose="020B0604020202020204" pitchFamily="34" charset="0"/>
              </a:rPr>
              <a:t> </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Adds values (as intervals) to date value</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Date – a date value</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INTERVAL – keyword</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expr – a date or </a:t>
            </a:r>
            <a:r>
              <a:rPr lang="en-US" sz="2000" dirty="0" err="1">
                <a:solidFill>
                  <a:schemeClr val="accent5">
                    <a:lumMod val="75000"/>
                  </a:schemeClr>
                </a:solidFill>
                <a:latin typeface="Arial" panose="020B0604020202020204" pitchFamily="34" charset="0"/>
                <a:cs typeface="Arial" panose="020B0604020202020204" pitchFamily="34" charset="0"/>
              </a:rPr>
              <a:t>datetime</a:t>
            </a:r>
            <a:r>
              <a:rPr lang="en-US" sz="2000" dirty="0">
                <a:solidFill>
                  <a:schemeClr val="accent5">
                    <a:lumMod val="75000"/>
                  </a:schemeClr>
                </a:solidFill>
                <a:latin typeface="Arial" panose="020B0604020202020204" pitchFamily="34" charset="0"/>
                <a:cs typeface="Arial" panose="020B0604020202020204" pitchFamily="34" charset="0"/>
              </a:rPr>
              <a:t> expression or a number</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Unit – unit described in a table </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Example: add 10 days to specified date:</a:t>
            </a:r>
          </a:p>
          <a:p>
            <a:pPr marL="1257300" lvl="2" indent="-342900">
              <a:buFont typeface="Arial" panose="020B0604020202020204" pitchFamily="34" charset="0"/>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endParaRPr lang="en-US" dirty="0"/>
          </a:p>
          <a:p>
            <a:pPr lvl="1">
              <a:lnSpc>
                <a:spcPct val="80000"/>
              </a:lnSpc>
              <a:buClr>
                <a:schemeClr val="tx2"/>
              </a:buClr>
              <a:buSzPct val="55000"/>
            </a:pPr>
            <a:endParaRPr lang="en-US" dirty="0"/>
          </a:p>
        </p:txBody>
      </p:sp>
      <p:sp>
        <p:nvSpPr>
          <p:cNvPr id="5" name="Rectangle 4">
            <a:extLst>
              <a:ext uri="{FF2B5EF4-FFF2-40B4-BE49-F238E27FC236}">
                <a16:creationId xmlns:a16="http://schemas.microsoft.com/office/drawing/2014/main" id="{B14ECD76-BE1D-4E49-A63D-ABF0560B87F6}"/>
              </a:ext>
            </a:extLst>
          </p:cNvPr>
          <p:cNvSpPr/>
          <p:nvPr/>
        </p:nvSpPr>
        <p:spPr>
          <a:xfrm>
            <a:off x="415637" y="5959871"/>
            <a:ext cx="8021781" cy="369332"/>
          </a:xfrm>
          <a:prstGeom prst="rect">
            <a:avLst/>
          </a:prstGeom>
        </p:spPr>
        <p:txBody>
          <a:bodyPr wrap="square">
            <a:spAutoFit/>
          </a:bodyPr>
          <a:lstStyle/>
          <a:p>
            <a:r>
              <a:rPr lang="en-US" b="1" dirty="0"/>
              <a:t>https://</a:t>
            </a:r>
            <a:r>
              <a:rPr lang="en-US" b="1" dirty="0" err="1"/>
              <a:t>www.techonthenet.com</a:t>
            </a:r>
            <a:r>
              <a:rPr lang="en-US" b="1" dirty="0"/>
              <a:t>/</a:t>
            </a:r>
            <a:r>
              <a:rPr lang="en-US" b="1" dirty="0" err="1"/>
              <a:t>mysql</a:t>
            </a:r>
            <a:r>
              <a:rPr lang="en-US" b="1" dirty="0"/>
              <a:t>/functions/</a:t>
            </a:r>
            <a:r>
              <a:rPr lang="en-US" b="1" dirty="0" err="1"/>
              <a:t>date_format.php</a:t>
            </a:r>
            <a:endParaRPr lang="en-US" b="1" dirty="0"/>
          </a:p>
        </p:txBody>
      </p:sp>
      <p:pic>
        <p:nvPicPr>
          <p:cNvPr id="4" name="Picture 3">
            <a:extLst>
              <a:ext uri="{FF2B5EF4-FFF2-40B4-BE49-F238E27FC236}">
                <a16:creationId xmlns:a16="http://schemas.microsoft.com/office/drawing/2014/main" id="{9F23653F-6059-584C-A906-C2EA2BE9B0DC}"/>
              </a:ext>
            </a:extLst>
          </p:cNvPr>
          <p:cNvPicPr>
            <a:picLocks noChangeAspect="1"/>
          </p:cNvPicPr>
          <p:nvPr/>
        </p:nvPicPr>
        <p:blipFill>
          <a:blip r:embed="rId3"/>
          <a:stretch>
            <a:fillRect/>
          </a:stretch>
        </p:blipFill>
        <p:spPr>
          <a:xfrm>
            <a:off x="1233055" y="3453250"/>
            <a:ext cx="8666595" cy="2057400"/>
          </a:xfrm>
          <a:prstGeom prst="rect">
            <a:avLst/>
          </a:prstGeom>
        </p:spPr>
      </p:pic>
    </p:spTree>
    <p:extLst>
      <p:ext uri="{BB962C8B-B14F-4D97-AF65-F5344CB8AC3E}">
        <p14:creationId xmlns:p14="http://schemas.microsoft.com/office/powerpoint/2010/main" val="482137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NULL-related</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1606594"/>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NULLIF</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NULLIF (</a:t>
            </a:r>
            <a:r>
              <a:rPr lang="en-US" sz="2000" b="1" i="1" dirty="0">
                <a:solidFill>
                  <a:schemeClr val="accent5">
                    <a:lumMod val="75000"/>
                  </a:schemeClr>
                </a:solidFill>
                <a:latin typeface="Arial" panose="020B0604020202020204" pitchFamily="34" charset="0"/>
                <a:cs typeface="Arial" panose="020B0604020202020204" pitchFamily="34" charset="0"/>
              </a:rPr>
              <a:t>expr1, expr2</a:t>
            </a:r>
            <a:r>
              <a:rPr lang="en-US" sz="2000" dirty="0">
                <a:solidFill>
                  <a:schemeClr val="accent5">
                    <a:lumMod val="75000"/>
                  </a:schemeClr>
                </a:solidFill>
                <a:latin typeface="Arial" panose="020B0604020202020204" pitchFamily="34" charset="0"/>
                <a:cs typeface="Arial" panose="020B0604020202020204" pitchFamily="34" charset="0"/>
              </a:rPr>
              <a:t>) compares </a:t>
            </a:r>
            <a:r>
              <a:rPr lang="en-US" sz="2000" b="1" i="1" dirty="0">
                <a:solidFill>
                  <a:schemeClr val="accent5">
                    <a:lumMod val="75000"/>
                  </a:schemeClr>
                </a:solidFill>
                <a:latin typeface="Arial" panose="020B0604020202020204" pitchFamily="34" charset="0"/>
                <a:cs typeface="Arial" panose="020B0604020202020204" pitchFamily="34" charset="0"/>
              </a:rPr>
              <a:t>expr1</a:t>
            </a:r>
            <a:r>
              <a:rPr lang="en-US" sz="2000" dirty="0">
                <a:solidFill>
                  <a:schemeClr val="accent5">
                    <a:lumMod val="75000"/>
                  </a:schemeClr>
                </a:solidFill>
                <a:latin typeface="Arial" panose="020B0604020202020204" pitchFamily="34" charset="0"/>
                <a:cs typeface="Arial" panose="020B0604020202020204" pitchFamily="34" charset="0"/>
              </a:rPr>
              <a:t> and </a:t>
            </a:r>
            <a:r>
              <a:rPr lang="en-US" sz="2000" b="1" i="1" dirty="0">
                <a:solidFill>
                  <a:schemeClr val="accent5">
                    <a:lumMod val="75000"/>
                  </a:schemeClr>
                </a:solidFill>
                <a:latin typeface="Arial" panose="020B0604020202020204" pitchFamily="34" charset="0"/>
                <a:cs typeface="Arial" panose="020B0604020202020204" pitchFamily="34" charset="0"/>
              </a:rPr>
              <a:t>expr2</a:t>
            </a:r>
            <a:r>
              <a:rPr lang="en-US" sz="2000" dirty="0">
                <a:solidFill>
                  <a:schemeClr val="accent5">
                    <a:lumMod val="75000"/>
                  </a:schemeClr>
                </a:solidFill>
                <a:latin typeface="Arial" panose="020B0604020202020204" pitchFamily="34" charset="0"/>
                <a:cs typeface="Arial" panose="020B0604020202020204" pitchFamily="34" charset="0"/>
              </a:rPr>
              <a:t>. </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If they are equal, the function returns NULL. </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If they are not equal, the function returns </a:t>
            </a:r>
            <a:r>
              <a:rPr lang="en-US" sz="2000" b="1" i="1" dirty="0">
                <a:solidFill>
                  <a:schemeClr val="accent5">
                    <a:lumMod val="75000"/>
                  </a:schemeClr>
                </a:solidFill>
                <a:latin typeface="Arial" panose="020B0604020202020204" pitchFamily="34" charset="0"/>
                <a:cs typeface="Arial" panose="020B0604020202020204" pitchFamily="34" charset="0"/>
              </a:rPr>
              <a:t>expr1</a:t>
            </a:r>
            <a:endParaRPr lang="en-US" b="1" i="1" dirty="0"/>
          </a:p>
          <a:p>
            <a:pPr lvl="1">
              <a:lnSpc>
                <a:spcPct val="80000"/>
              </a:lnSpc>
              <a:buClr>
                <a:schemeClr val="tx2"/>
              </a:buClr>
              <a:buSzPct val="55000"/>
            </a:pPr>
            <a:endParaRPr lang="en-US" dirty="0"/>
          </a:p>
        </p:txBody>
      </p:sp>
      <p:pic>
        <p:nvPicPr>
          <p:cNvPr id="5" name="Picture 4">
            <a:extLst>
              <a:ext uri="{FF2B5EF4-FFF2-40B4-BE49-F238E27FC236}">
                <a16:creationId xmlns:a16="http://schemas.microsoft.com/office/drawing/2014/main" id="{E910E183-A9D8-DB44-BB2D-EC126FE1A77F}"/>
              </a:ext>
            </a:extLst>
          </p:cNvPr>
          <p:cNvPicPr>
            <a:picLocks noChangeAspect="1"/>
          </p:cNvPicPr>
          <p:nvPr/>
        </p:nvPicPr>
        <p:blipFill>
          <a:blip r:embed="rId3"/>
          <a:stretch>
            <a:fillRect/>
          </a:stretch>
        </p:blipFill>
        <p:spPr>
          <a:xfrm>
            <a:off x="207232" y="2527300"/>
            <a:ext cx="5417710" cy="1803400"/>
          </a:xfrm>
          <a:prstGeom prst="rect">
            <a:avLst/>
          </a:prstGeom>
        </p:spPr>
      </p:pic>
      <p:pic>
        <p:nvPicPr>
          <p:cNvPr id="6" name="Picture 5">
            <a:extLst>
              <a:ext uri="{FF2B5EF4-FFF2-40B4-BE49-F238E27FC236}">
                <a16:creationId xmlns:a16="http://schemas.microsoft.com/office/drawing/2014/main" id="{3C0CAEE8-E1D1-9D40-9B19-ED3CB8C52C62}"/>
              </a:ext>
            </a:extLst>
          </p:cNvPr>
          <p:cNvPicPr>
            <a:picLocks noChangeAspect="1"/>
          </p:cNvPicPr>
          <p:nvPr/>
        </p:nvPicPr>
        <p:blipFill>
          <a:blip r:embed="rId4"/>
          <a:stretch>
            <a:fillRect/>
          </a:stretch>
        </p:blipFill>
        <p:spPr>
          <a:xfrm>
            <a:off x="5833347" y="2481121"/>
            <a:ext cx="6244932" cy="1734094"/>
          </a:xfrm>
          <a:prstGeom prst="rect">
            <a:avLst/>
          </a:prstGeom>
        </p:spPr>
      </p:pic>
    </p:spTree>
    <p:extLst>
      <p:ext uri="{BB962C8B-B14F-4D97-AF65-F5344CB8AC3E}">
        <p14:creationId xmlns:p14="http://schemas.microsoft.com/office/powerpoint/2010/main" val="138353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Roadmap  </a:t>
            </a:r>
          </a:p>
        </p:txBody>
      </p:sp>
      <p:sp>
        <p:nvSpPr>
          <p:cNvPr id="2" name="Rectangle 1">
            <a:extLst>
              <a:ext uri="{FF2B5EF4-FFF2-40B4-BE49-F238E27FC236}">
                <a16:creationId xmlns:a16="http://schemas.microsoft.com/office/drawing/2014/main" id="{37ABF56A-3491-5D4A-BE2C-A3C0A29B3A25}"/>
              </a:ext>
            </a:extLst>
          </p:cNvPr>
          <p:cNvSpPr/>
          <p:nvPr/>
        </p:nvSpPr>
        <p:spPr>
          <a:xfrm>
            <a:off x="762000" y="880099"/>
            <a:ext cx="9521952" cy="5016758"/>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Week 2</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MySQL Functions</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Grouping</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Joins</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Table aliases</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Sub-selects</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Special Functionality</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Views/Triggers</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Obtaining Metadata</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Transactions and Locking</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MySQL Replication</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MySQL in Data Science</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MySQL functions for Data Science  </a:t>
            </a:r>
          </a:p>
          <a:p>
            <a:pPr marL="800100" lvl="1" indent="-342900">
              <a:buFont typeface="Wingdings" panose="05000000000000000000" pitchFamily="2" charset="2"/>
              <a:buChar char="§"/>
            </a:pPr>
            <a:r>
              <a:rPr lang="en-US" sz="2000" b="1" dirty="0">
                <a:solidFill>
                  <a:schemeClr val="accent5">
                    <a:lumMod val="75000"/>
                  </a:schemeClr>
                </a:solidFill>
                <a:latin typeface="Arial" panose="020B0604020202020204" pitchFamily="34" charset="0"/>
                <a:cs typeface="Arial" panose="020B0604020202020204" pitchFamily="34" charset="0"/>
              </a:rPr>
              <a:t>Lab 2</a:t>
            </a:r>
          </a:p>
          <a:p>
            <a:pPr marL="800100" lvl="1" indent="-342900">
              <a:buFont typeface="Wingdings" panose="05000000000000000000" pitchFamily="2" charset="2"/>
              <a:buChar char="§"/>
            </a:pPr>
            <a:endParaRPr lang="en-US"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28548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Aggregate functions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960263"/>
          </a:xfrm>
          <a:prstGeom prst="rect">
            <a:avLst/>
          </a:prstGeom>
        </p:spPr>
        <p:txBody>
          <a:bodyPr wrap="square">
            <a:spAutoFit/>
          </a:bodyPr>
          <a:lstStyle/>
          <a:p>
            <a:pPr lvl="1"/>
            <a:endParaRPr lang="en-US" i="1" dirty="0"/>
          </a:p>
          <a:p>
            <a:pPr lvl="1">
              <a:lnSpc>
                <a:spcPct val="80000"/>
              </a:lnSpc>
              <a:buClr>
                <a:schemeClr val="tx2"/>
              </a:buClr>
              <a:buSzPct val="55000"/>
            </a:pPr>
            <a:r>
              <a:rPr lang="en-US" sz="2400" dirty="0">
                <a:solidFill>
                  <a:schemeClr val="tx1">
                    <a:lumMod val="75000"/>
                    <a:lumOff val="25000"/>
                  </a:schemeClr>
                </a:solidFill>
                <a:latin typeface="Arial" panose="020B0604020202020204" pitchFamily="34" charset="0"/>
                <a:cs typeface="Arial" panose="020B0604020202020204" pitchFamily="34" charset="0"/>
              </a:rPr>
              <a:t>Aggregate function performs a calculation on a set of rows and returns a single value </a:t>
            </a:r>
          </a:p>
        </p:txBody>
      </p:sp>
      <p:pic>
        <p:nvPicPr>
          <p:cNvPr id="4" name="Picture 3">
            <a:extLst>
              <a:ext uri="{FF2B5EF4-FFF2-40B4-BE49-F238E27FC236}">
                <a16:creationId xmlns:a16="http://schemas.microsoft.com/office/drawing/2014/main" id="{01EFC0D2-8F41-C34B-B51D-3CF107A9EBAD}"/>
              </a:ext>
            </a:extLst>
          </p:cNvPr>
          <p:cNvPicPr>
            <a:picLocks noChangeAspect="1"/>
          </p:cNvPicPr>
          <p:nvPr/>
        </p:nvPicPr>
        <p:blipFill>
          <a:blip r:embed="rId3"/>
          <a:stretch>
            <a:fillRect/>
          </a:stretch>
        </p:blipFill>
        <p:spPr>
          <a:xfrm>
            <a:off x="863600" y="2215576"/>
            <a:ext cx="10464800" cy="2870200"/>
          </a:xfrm>
          <a:prstGeom prst="rect">
            <a:avLst/>
          </a:prstGeom>
        </p:spPr>
      </p:pic>
    </p:spTree>
    <p:extLst>
      <p:ext uri="{BB962C8B-B14F-4D97-AF65-F5344CB8AC3E}">
        <p14:creationId xmlns:p14="http://schemas.microsoft.com/office/powerpoint/2010/main" val="116258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8582" y="313440"/>
            <a:ext cx="9781309"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COUNT</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3514808"/>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COUNT</a:t>
            </a:r>
            <a:r>
              <a:rPr lang="en-US" sz="2400" dirty="0">
                <a:solidFill>
                  <a:schemeClr val="tx1">
                    <a:lumMod val="75000"/>
                    <a:lumOff val="25000"/>
                  </a:schemeClr>
                </a:solidFill>
                <a:latin typeface="Arial" panose="020B0604020202020204" pitchFamily="34" charset="0"/>
                <a:cs typeface="Arial" panose="020B0604020202020204" pitchFamily="34" charset="0"/>
              </a:rPr>
              <a:t> returns the number of rows in a table</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Allows to count all rows in a table or rows that match a particular condition</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Returns zero if there is no matching row</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COUNT(*)</a:t>
            </a:r>
          </a:p>
          <a:p>
            <a:pPr marL="1714500" lvl="3" indent="-342900">
              <a:buFont typeface="Arial" panose="020B0604020202020204" pitchFamily="34" charset="0"/>
              <a:buChar char="•"/>
            </a:pPr>
            <a:r>
              <a:rPr lang="en-US" sz="2000" dirty="0">
                <a:solidFill>
                  <a:srgbClr val="0070C0"/>
                </a:solidFill>
                <a:latin typeface="Arial" panose="020B0604020202020204" pitchFamily="34" charset="0"/>
                <a:cs typeface="Arial" panose="020B0604020202020204" pitchFamily="34" charset="0"/>
              </a:rPr>
              <a:t>Returns number of rows as a result set of SELECT (both NULLs and no-NULLs)</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COUNT(expression)</a:t>
            </a:r>
          </a:p>
          <a:p>
            <a:pPr marL="1714500" lvl="3" indent="-342900">
              <a:buFont typeface="Arial" panose="020B0604020202020204" pitchFamily="34" charset="0"/>
              <a:buChar char="•"/>
            </a:pPr>
            <a:r>
              <a:rPr lang="en-US" sz="2000" dirty="0">
                <a:solidFill>
                  <a:srgbClr val="0070C0"/>
                </a:solidFill>
                <a:latin typeface="Arial" panose="020B0604020202020204" pitchFamily="34" charset="0"/>
                <a:cs typeface="Arial" panose="020B0604020202020204" pitchFamily="34" charset="0"/>
              </a:rPr>
              <a:t>Returns number of rows that do not contain NULLs</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COUNT(DISTINCT expression)</a:t>
            </a:r>
          </a:p>
          <a:p>
            <a:pPr marL="1714500" lvl="3" indent="-342900">
              <a:buFont typeface="Arial" panose="020B0604020202020204" pitchFamily="34" charset="0"/>
              <a:buChar char="•"/>
            </a:pPr>
            <a:r>
              <a:rPr lang="en-US" sz="2000" dirty="0">
                <a:solidFill>
                  <a:srgbClr val="0070C0"/>
                </a:solidFill>
                <a:latin typeface="Arial" panose="020B0604020202020204" pitchFamily="34" charset="0"/>
                <a:cs typeface="Arial" panose="020B0604020202020204" pitchFamily="34" charset="0"/>
              </a:rPr>
              <a:t>Returns number of unique rows that do not contain NULL values</a:t>
            </a:r>
            <a:r>
              <a:rPr lang="en-US" sz="2000" dirty="0">
                <a:solidFill>
                  <a:schemeClr val="accent5">
                    <a:lumMod val="75000"/>
                  </a:schemeClr>
                </a:solidFill>
                <a:latin typeface="Arial" panose="020B0604020202020204" pitchFamily="34" charset="0"/>
                <a:cs typeface="Arial" panose="020B0604020202020204" pitchFamily="34" charset="0"/>
              </a:rPr>
              <a:t> </a:t>
            </a:r>
          </a:p>
          <a:p>
            <a:pPr lvl="1"/>
            <a:r>
              <a:rPr lang="en-US" sz="2400" dirty="0">
                <a:solidFill>
                  <a:schemeClr val="tx1">
                    <a:lumMod val="75000"/>
                    <a:lumOff val="25000"/>
                  </a:schemeClr>
                </a:solidFill>
                <a:latin typeface="Arial" panose="020B0604020202020204" pitchFamily="34" charset="0"/>
                <a:cs typeface="Arial" panose="020B0604020202020204" pitchFamily="34" charset="0"/>
              </a:rPr>
              <a:t>	</a:t>
            </a:r>
            <a:endParaRPr lang="en-US" dirty="0"/>
          </a:p>
          <a:p>
            <a:pPr lvl="1">
              <a:lnSpc>
                <a:spcPct val="80000"/>
              </a:lnSpc>
              <a:buClr>
                <a:schemeClr val="tx2"/>
              </a:buClr>
              <a:buSzPct val="55000"/>
            </a:pPr>
            <a:endParaRPr lang="en-US" dirty="0"/>
          </a:p>
        </p:txBody>
      </p:sp>
    </p:spTree>
    <p:extLst>
      <p:ext uri="{BB962C8B-B14F-4D97-AF65-F5344CB8AC3E}">
        <p14:creationId xmlns:p14="http://schemas.microsoft.com/office/powerpoint/2010/main" val="795778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8582" y="313440"/>
            <a:ext cx="9781309"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AVG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1668149"/>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AVG</a:t>
            </a:r>
            <a:r>
              <a:rPr lang="en-US" sz="2400" dirty="0">
                <a:solidFill>
                  <a:schemeClr val="tx1">
                    <a:lumMod val="75000"/>
                    <a:lumOff val="25000"/>
                  </a:schemeClr>
                </a:solidFill>
                <a:latin typeface="Arial" panose="020B0604020202020204" pitchFamily="34" charset="0"/>
                <a:cs typeface="Arial" panose="020B0604020202020204" pitchFamily="34" charset="0"/>
              </a:rPr>
              <a:t> calculates the average value of a set of values.</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Ignores NULL values in the calculation</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Example – calculate the average buy price of all products in products table:</a:t>
            </a:r>
          </a:p>
          <a:p>
            <a:pPr lvl="1"/>
            <a:r>
              <a:rPr lang="en-US" sz="2400" dirty="0">
                <a:solidFill>
                  <a:schemeClr val="tx1">
                    <a:lumMod val="75000"/>
                    <a:lumOff val="25000"/>
                  </a:schemeClr>
                </a:solidFill>
                <a:latin typeface="Arial" panose="020B0604020202020204" pitchFamily="34" charset="0"/>
                <a:cs typeface="Arial" panose="020B0604020202020204" pitchFamily="34" charset="0"/>
              </a:rPr>
              <a:t>	</a:t>
            </a:r>
            <a:endParaRPr lang="en-US"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86479D31-25CA-D945-9B5B-E4EBCD65BDA9}"/>
              </a:ext>
            </a:extLst>
          </p:cNvPr>
          <p:cNvPicPr>
            <a:picLocks noChangeAspect="1"/>
          </p:cNvPicPr>
          <p:nvPr/>
        </p:nvPicPr>
        <p:blipFill>
          <a:blip r:embed="rId3"/>
          <a:stretch>
            <a:fillRect/>
          </a:stretch>
        </p:blipFill>
        <p:spPr>
          <a:xfrm>
            <a:off x="2222339" y="2141315"/>
            <a:ext cx="5486400" cy="2777926"/>
          </a:xfrm>
          <a:prstGeom prst="rect">
            <a:avLst/>
          </a:prstGeom>
        </p:spPr>
      </p:pic>
    </p:spTree>
    <p:extLst>
      <p:ext uri="{BB962C8B-B14F-4D97-AF65-F5344CB8AC3E}">
        <p14:creationId xmlns:p14="http://schemas.microsoft.com/office/powerpoint/2010/main" val="985607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8582" y="313440"/>
            <a:ext cx="9781309"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MIN &amp; MAX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1421928"/>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MAX</a:t>
            </a:r>
            <a:r>
              <a:rPr lang="en-US" sz="2400" dirty="0">
                <a:solidFill>
                  <a:schemeClr val="tx1">
                    <a:lumMod val="75000"/>
                    <a:lumOff val="25000"/>
                  </a:schemeClr>
                </a:solidFill>
                <a:latin typeface="Arial" panose="020B0604020202020204" pitchFamily="34" charset="0"/>
                <a:cs typeface="Arial" panose="020B0604020202020204" pitchFamily="34" charset="0"/>
              </a:rPr>
              <a:t> returns the maximum value of a set of values.</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MIN</a:t>
            </a:r>
            <a:r>
              <a:rPr lang="en-US" sz="2400" dirty="0">
                <a:solidFill>
                  <a:schemeClr val="tx1">
                    <a:lumMod val="75000"/>
                    <a:lumOff val="25000"/>
                  </a:schemeClr>
                </a:solidFill>
                <a:latin typeface="Arial" panose="020B0604020202020204" pitchFamily="34" charset="0"/>
                <a:cs typeface="Arial" panose="020B0604020202020204" pitchFamily="34" charset="0"/>
              </a:rPr>
              <a:t> returns the minimum value of a set of values.</a:t>
            </a:r>
          </a:p>
          <a:p>
            <a:pPr lvl="1"/>
            <a:r>
              <a:rPr lang="en-US" sz="2400" dirty="0">
                <a:solidFill>
                  <a:schemeClr val="tx1">
                    <a:lumMod val="75000"/>
                    <a:lumOff val="25000"/>
                  </a:schemeClr>
                </a:solidFill>
                <a:latin typeface="Arial" panose="020B0604020202020204" pitchFamily="34" charset="0"/>
                <a:cs typeface="Arial" panose="020B0604020202020204" pitchFamily="34" charset="0"/>
              </a:rPr>
              <a:t>	</a:t>
            </a:r>
            <a:endParaRPr lang="en-US" dirty="0"/>
          </a:p>
          <a:p>
            <a:pPr lvl="1">
              <a:lnSpc>
                <a:spcPct val="80000"/>
              </a:lnSpc>
              <a:buClr>
                <a:schemeClr val="tx2"/>
              </a:buClr>
              <a:buSzPct val="55000"/>
            </a:pPr>
            <a:endParaRPr lang="en-US" dirty="0"/>
          </a:p>
        </p:txBody>
      </p:sp>
      <p:pic>
        <p:nvPicPr>
          <p:cNvPr id="6" name="Picture 5">
            <a:extLst>
              <a:ext uri="{FF2B5EF4-FFF2-40B4-BE49-F238E27FC236}">
                <a16:creationId xmlns:a16="http://schemas.microsoft.com/office/drawing/2014/main" id="{659F3691-1A7E-8A4F-B49B-C07CE2A413E6}"/>
              </a:ext>
            </a:extLst>
          </p:cNvPr>
          <p:cNvPicPr>
            <a:picLocks noChangeAspect="1"/>
          </p:cNvPicPr>
          <p:nvPr/>
        </p:nvPicPr>
        <p:blipFill>
          <a:blip r:embed="rId3"/>
          <a:stretch>
            <a:fillRect/>
          </a:stretch>
        </p:blipFill>
        <p:spPr>
          <a:xfrm>
            <a:off x="2314937" y="2412861"/>
            <a:ext cx="6423949" cy="2309609"/>
          </a:xfrm>
          <a:prstGeom prst="rect">
            <a:avLst/>
          </a:prstGeom>
        </p:spPr>
      </p:pic>
    </p:spTree>
    <p:extLst>
      <p:ext uri="{BB962C8B-B14F-4D97-AF65-F5344CB8AC3E}">
        <p14:creationId xmlns:p14="http://schemas.microsoft.com/office/powerpoint/2010/main" val="326845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2560701"/>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Group</a:t>
            </a:r>
            <a:r>
              <a:rPr lang="en-US" sz="2400" dirty="0">
                <a:solidFill>
                  <a:schemeClr val="tx1">
                    <a:lumMod val="75000"/>
                    <a:lumOff val="25000"/>
                  </a:schemeClr>
                </a:solidFill>
                <a:latin typeface="Arial" panose="020B0604020202020204" pitchFamily="34" charset="0"/>
                <a:cs typeface="Arial" panose="020B0604020202020204" pitchFamily="34" charset="0"/>
              </a:rPr>
              <a:t> is a set of rows that have the same value for specific columns</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GROUP BY clause</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Create groups and can apply aggregate functions to these groups (</a:t>
            </a:r>
            <a:r>
              <a:rPr lang="en-US" sz="2000" b="1" dirty="0">
                <a:solidFill>
                  <a:schemeClr val="accent5">
                    <a:lumMod val="75000"/>
                  </a:schemeClr>
                </a:solidFill>
                <a:latin typeface="Arial" panose="020B0604020202020204" pitchFamily="34" charset="0"/>
                <a:cs typeface="Arial" panose="020B0604020202020204" pitchFamily="34" charset="0"/>
              </a:rPr>
              <a:t>SUM, AVG, MIN, MAX, COUNT</a:t>
            </a:r>
            <a:r>
              <a:rPr lang="en-US" sz="2000" dirty="0">
                <a:solidFill>
                  <a:schemeClr val="accent5">
                    <a:lumMod val="75000"/>
                  </a:schemeClr>
                </a:solidFill>
                <a:latin typeface="Arial" panose="020B0604020202020204" pitchFamily="34" charset="0"/>
                <a:cs typeface="Arial" panose="020B0604020202020204" pitchFamily="34" charset="0"/>
              </a:rPr>
              <a:t>)</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Returns one row for each group </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In a query appears after the </a:t>
            </a:r>
            <a:r>
              <a:rPr lang="en-US" sz="2000" b="1" dirty="0">
                <a:solidFill>
                  <a:schemeClr val="accent5">
                    <a:lumMod val="75000"/>
                  </a:schemeClr>
                </a:solidFill>
                <a:latin typeface="Arial" panose="020B0604020202020204" pitchFamily="34" charset="0"/>
                <a:cs typeface="Arial" panose="020B0604020202020204" pitchFamily="34" charset="0"/>
              </a:rPr>
              <a:t>WHERE</a:t>
            </a:r>
            <a:r>
              <a:rPr lang="en-US" sz="2000" dirty="0">
                <a:solidFill>
                  <a:schemeClr val="accent5">
                    <a:lumMod val="75000"/>
                  </a:schemeClr>
                </a:solidFill>
                <a:latin typeface="Arial" panose="020B0604020202020204" pitchFamily="34" charset="0"/>
                <a:cs typeface="Arial" panose="020B0604020202020204" pitchFamily="34" charset="0"/>
              </a:rPr>
              <a:t> clause and before the </a:t>
            </a:r>
            <a:r>
              <a:rPr lang="en-US" sz="2000" b="1" dirty="0">
                <a:solidFill>
                  <a:schemeClr val="accent5">
                    <a:lumMod val="75000"/>
                  </a:schemeClr>
                </a:solidFill>
                <a:latin typeface="Arial" panose="020B0604020202020204" pitchFamily="34" charset="0"/>
                <a:cs typeface="Arial" panose="020B0604020202020204" pitchFamily="34" charset="0"/>
              </a:rPr>
              <a:t>ORDER BY </a:t>
            </a:r>
            <a:r>
              <a:rPr lang="en-US" sz="2000" dirty="0">
                <a:solidFill>
                  <a:schemeClr val="accent5">
                    <a:lumMod val="75000"/>
                  </a:schemeClr>
                </a:solidFill>
                <a:latin typeface="Arial" panose="020B0604020202020204" pitchFamily="34" charset="0"/>
                <a:cs typeface="Arial" panose="020B0604020202020204" pitchFamily="34" charset="0"/>
              </a:rPr>
              <a:t>clause</a:t>
            </a:r>
          </a:p>
          <a:p>
            <a:pPr marL="800100" lvl="1" indent="-342900">
              <a:buFont typeface="Arial" panose="020B0604020202020204" pitchFamily="34" charset="0"/>
              <a:buChar char="•"/>
            </a:pPr>
            <a:endParaRPr lang="en-US"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067CAEFA-C4FC-2C4F-BA38-BBB1EDC26833}"/>
              </a:ext>
            </a:extLst>
          </p:cNvPr>
          <p:cNvPicPr>
            <a:picLocks noChangeAspect="1"/>
          </p:cNvPicPr>
          <p:nvPr/>
        </p:nvPicPr>
        <p:blipFill>
          <a:blip r:embed="rId3"/>
          <a:stretch>
            <a:fillRect/>
          </a:stretch>
        </p:blipFill>
        <p:spPr>
          <a:xfrm>
            <a:off x="2314634" y="3429000"/>
            <a:ext cx="6412851" cy="1967345"/>
          </a:xfrm>
          <a:prstGeom prst="rect">
            <a:avLst/>
          </a:prstGeom>
        </p:spPr>
      </p:pic>
    </p:spTree>
    <p:extLst>
      <p:ext uri="{BB962C8B-B14F-4D97-AF65-F5344CB8AC3E}">
        <p14:creationId xmlns:p14="http://schemas.microsoft.com/office/powerpoint/2010/main" val="511731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pic>
        <p:nvPicPr>
          <p:cNvPr id="5" name="Picture 4">
            <a:extLst>
              <a:ext uri="{FF2B5EF4-FFF2-40B4-BE49-F238E27FC236}">
                <a16:creationId xmlns:a16="http://schemas.microsoft.com/office/drawing/2014/main" id="{FC32D2FE-2376-DF44-9F9B-D44C09D2DA67}"/>
              </a:ext>
            </a:extLst>
          </p:cNvPr>
          <p:cNvPicPr>
            <a:picLocks noChangeAspect="1"/>
          </p:cNvPicPr>
          <p:nvPr/>
        </p:nvPicPr>
        <p:blipFill>
          <a:blip r:embed="rId3"/>
          <a:stretch>
            <a:fillRect/>
          </a:stretch>
        </p:blipFill>
        <p:spPr>
          <a:xfrm>
            <a:off x="1873405" y="901148"/>
            <a:ext cx="7256527" cy="2295432"/>
          </a:xfrm>
          <a:prstGeom prst="rect">
            <a:avLst/>
          </a:prstGeom>
        </p:spPr>
      </p:pic>
      <p:pic>
        <p:nvPicPr>
          <p:cNvPr id="6" name="Picture 5">
            <a:extLst>
              <a:ext uri="{FF2B5EF4-FFF2-40B4-BE49-F238E27FC236}">
                <a16:creationId xmlns:a16="http://schemas.microsoft.com/office/drawing/2014/main" id="{AACDA4BB-0DA7-3F48-BB9A-EBC8DECDAF56}"/>
              </a:ext>
            </a:extLst>
          </p:cNvPr>
          <p:cNvPicPr>
            <a:picLocks noChangeAspect="1"/>
          </p:cNvPicPr>
          <p:nvPr/>
        </p:nvPicPr>
        <p:blipFill>
          <a:blip r:embed="rId4"/>
          <a:stretch>
            <a:fillRect/>
          </a:stretch>
        </p:blipFill>
        <p:spPr>
          <a:xfrm>
            <a:off x="1097280" y="3196580"/>
            <a:ext cx="9781128" cy="2295432"/>
          </a:xfrm>
          <a:prstGeom prst="rect">
            <a:avLst/>
          </a:prstGeom>
        </p:spPr>
      </p:pic>
      <p:pic>
        <p:nvPicPr>
          <p:cNvPr id="7" name="Picture 6">
            <a:extLst>
              <a:ext uri="{FF2B5EF4-FFF2-40B4-BE49-F238E27FC236}">
                <a16:creationId xmlns:a16="http://schemas.microsoft.com/office/drawing/2014/main" id="{D51E8D14-A571-9B46-9B30-0790055BC931}"/>
              </a:ext>
            </a:extLst>
          </p:cNvPr>
          <p:cNvPicPr>
            <a:picLocks noChangeAspect="1"/>
          </p:cNvPicPr>
          <p:nvPr/>
        </p:nvPicPr>
        <p:blipFill>
          <a:blip r:embed="rId5"/>
          <a:stretch>
            <a:fillRect/>
          </a:stretch>
        </p:blipFill>
        <p:spPr>
          <a:xfrm>
            <a:off x="9129932" y="2863112"/>
            <a:ext cx="2514600" cy="2628900"/>
          </a:xfrm>
          <a:prstGeom prst="rect">
            <a:avLst/>
          </a:prstGeom>
        </p:spPr>
      </p:pic>
    </p:spTree>
    <p:extLst>
      <p:ext uri="{BB962C8B-B14F-4D97-AF65-F5344CB8AC3E}">
        <p14:creationId xmlns:p14="http://schemas.microsoft.com/office/powerpoint/2010/main" val="3579535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sp>
        <p:nvSpPr>
          <p:cNvPr id="2" name="TextBox 1">
            <a:extLst>
              <a:ext uri="{FF2B5EF4-FFF2-40B4-BE49-F238E27FC236}">
                <a16:creationId xmlns:a16="http://schemas.microsoft.com/office/drawing/2014/main" id="{083CFFA5-3C9F-0341-8836-8600A8ED88A7}"/>
              </a:ext>
            </a:extLst>
          </p:cNvPr>
          <p:cNvSpPr txBox="1"/>
          <p:nvPr/>
        </p:nvSpPr>
        <p:spPr>
          <a:xfrm>
            <a:off x="562708" y="1153551"/>
            <a:ext cx="10930597" cy="2677656"/>
          </a:xfrm>
          <a:prstGeom prst="rect">
            <a:avLst/>
          </a:prstGeom>
          <a:noFill/>
        </p:spPr>
        <p:txBody>
          <a:bodyPr wrap="square" rtlCol="0">
            <a:spAutoFit/>
          </a:bodyPr>
          <a:lstStyle/>
          <a:p>
            <a:r>
              <a:rPr lang="en-US" sz="2800" b="1" dirty="0">
                <a:solidFill>
                  <a:srgbClr val="0070C0"/>
                </a:solidFill>
              </a:rPr>
              <a:t>Keep in mind when using GROUP BY:</a:t>
            </a:r>
          </a:p>
          <a:p>
            <a:endParaRPr lang="en-US" sz="2800" b="1" dirty="0">
              <a:solidFill>
                <a:srgbClr val="0070C0"/>
              </a:solidFill>
            </a:endParaRPr>
          </a:p>
          <a:p>
            <a:pPr marL="342900" indent="-342900">
              <a:buFont typeface="Arial" panose="020B0604020202020204" pitchFamily="34" charset="0"/>
              <a:buChar char="•"/>
            </a:pPr>
            <a:r>
              <a:rPr lang="en-US" sz="2800" dirty="0">
                <a:solidFill>
                  <a:srgbClr val="0070C0"/>
                </a:solidFill>
              </a:rPr>
              <a:t>Group by X means put all those with the same value for X in the same row</a:t>
            </a:r>
          </a:p>
          <a:p>
            <a:pPr marL="342900" indent="-342900">
              <a:buFont typeface="Arial" panose="020B0604020202020204" pitchFamily="34" charset="0"/>
              <a:buChar char="•"/>
            </a:pPr>
            <a:r>
              <a:rPr lang="en-US" sz="2800" dirty="0">
                <a:solidFill>
                  <a:srgbClr val="0070C0"/>
                </a:solidFill>
              </a:rPr>
              <a:t>Group by X, Y  put all those with the same values for both X and Y in the same row</a:t>
            </a:r>
          </a:p>
        </p:txBody>
      </p:sp>
    </p:spTree>
    <p:extLst>
      <p:ext uri="{BB962C8B-B14F-4D97-AF65-F5344CB8AC3E}">
        <p14:creationId xmlns:p14="http://schemas.microsoft.com/office/powerpoint/2010/main" val="1450519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sp>
        <p:nvSpPr>
          <p:cNvPr id="5" name="Rectangle 4">
            <a:extLst>
              <a:ext uri="{FF2B5EF4-FFF2-40B4-BE49-F238E27FC236}">
                <a16:creationId xmlns:a16="http://schemas.microsoft.com/office/drawing/2014/main" id="{80DB84FD-A62B-5840-ADEB-C910B46248E9}"/>
              </a:ext>
            </a:extLst>
          </p:cNvPr>
          <p:cNvSpPr/>
          <p:nvPr/>
        </p:nvSpPr>
        <p:spPr>
          <a:xfrm>
            <a:off x="492369" y="901148"/>
            <a:ext cx="11169748" cy="1938992"/>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In standard SQL, a query that includes a </a:t>
            </a:r>
            <a:r>
              <a:rPr lang="en-US" sz="2400" dirty="0">
                <a:latin typeface="Arial" panose="020B0604020202020204" pitchFamily="34" charset="0"/>
                <a:cs typeface="Arial" panose="020B0604020202020204" pitchFamily="34" charset="0"/>
              </a:rPr>
              <a:t>GROUP BY</a:t>
            </a:r>
            <a:r>
              <a:rPr lang="en-US" sz="2400" dirty="0">
                <a:solidFill>
                  <a:srgbClr val="000000"/>
                </a:solidFill>
                <a:latin typeface="Arial" panose="020B0604020202020204" pitchFamily="34" charset="0"/>
                <a:cs typeface="Arial" panose="020B0604020202020204" pitchFamily="34" charset="0"/>
              </a:rPr>
              <a:t> clause cannot refer to </a:t>
            </a:r>
            <a:r>
              <a:rPr lang="en-US" sz="2400" dirty="0" err="1">
                <a:solidFill>
                  <a:srgbClr val="000000"/>
                </a:solidFill>
                <a:latin typeface="Arial" panose="020B0604020202020204" pitchFamily="34" charset="0"/>
                <a:cs typeface="Arial" panose="020B0604020202020204" pitchFamily="34" charset="0"/>
              </a:rPr>
              <a:t>nonaggregated</a:t>
            </a:r>
            <a:r>
              <a:rPr lang="en-US" sz="2400" dirty="0">
                <a:solidFill>
                  <a:srgbClr val="000000"/>
                </a:solidFill>
                <a:latin typeface="Arial" panose="020B0604020202020204" pitchFamily="34" charset="0"/>
                <a:cs typeface="Arial" panose="020B0604020202020204" pitchFamily="34" charset="0"/>
              </a:rPr>
              <a:t> columns in the select list that are not named in the </a:t>
            </a:r>
            <a:r>
              <a:rPr lang="en-US" sz="2400" dirty="0">
                <a:latin typeface="Arial" panose="020B0604020202020204" pitchFamily="34" charset="0"/>
                <a:cs typeface="Arial" panose="020B0604020202020204" pitchFamily="34" charset="0"/>
              </a:rPr>
              <a:t>GROUP BY</a:t>
            </a:r>
            <a:r>
              <a:rPr lang="en-US" sz="2400" dirty="0">
                <a:solidFill>
                  <a:srgbClr val="000000"/>
                </a:solidFill>
                <a:latin typeface="Arial" panose="020B0604020202020204" pitchFamily="34" charset="0"/>
                <a:cs typeface="Arial" panose="020B0604020202020204" pitchFamily="34" charset="0"/>
              </a:rPr>
              <a:t> clause. For example, this query is illegal in standard SQL because the </a:t>
            </a:r>
            <a:r>
              <a:rPr lang="en-US" sz="2400" dirty="0" err="1">
                <a:solidFill>
                  <a:srgbClr val="000000"/>
                </a:solidFill>
                <a:latin typeface="Arial" panose="020B0604020202020204" pitchFamily="34" charset="0"/>
                <a:cs typeface="Arial" panose="020B0604020202020204" pitchFamily="34" charset="0"/>
              </a:rPr>
              <a:t>nonaggregated</a:t>
            </a:r>
            <a:r>
              <a:rPr lang="en-US" sz="2400" dirty="0">
                <a:solidFill>
                  <a:srgbClr val="00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name</a:t>
            </a:r>
            <a:r>
              <a:rPr lang="en-US" sz="2400" dirty="0">
                <a:solidFill>
                  <a:srgbClr val="000000"/>
                </a:solidFill>
                <a:latin typeface="Arial" panose="020B0604020202020204" pitchFamily="34" charset="0"/>
                <a:cs typeface="Arial" panose="020B0604020202020204" pitchFamily="34" charset="0"/>
              </a:rPr>
              <a:t> column in the select list does not appear in the </a:t>
            </a:r>
            <a:r>
              <a:rPr lang="en-US" sz="2400" dirty="0">
                <a:latin typeface="Arial" panose="020B0604020202020204" pitchFamily="34" charset="0"/>
                <a:cs typeface="Arial" panose="020B0604020202020204" pitchFamily="34" charset="0"/>
              </a:rPr>
              <a:t>GROUP BY</a:t>
            </a:r>
            <a:r>
              <a:rPr lang="en-US" dirty="0">
                <a:solidFill>
                  <a:srgbClr val="000000"/>
                </a:solidFill>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3F7ABCB-F767-5E48-91B7-FF20C34D4AE8}"/>
              </a:ext>
            </a:extLst>
          </p:cNvPr>
          <p:cNvPicPr>
            <a:picLocks noChangeAspect="1"/>
          </p:cNvPicPr>
          <p:nvPr/>
        </p:nvPicPr>
        <p:blipFill>
          <a:blip r:embed="rId3"/>
          <a:stretch>
            <a:fillRect/>
          </a:stretch>
        </p:blipFill>
        <p:spPr>
          <a:xfrm>
            <a:off x="1125415" y="2840140"/>
            <a:ext cx="9678573" cy="2505583"/>
          </a:xfrm>
          <a:prstGeom prst="rect">
            <a:avLst/>
          </a:prstGeom>
        </p:spPr>
      </p:pic>
    </p:spTree>
    <p:extLst>
      <p:ext uri="{BB962C8B-B14F-4D97-AF65-F5344CB8AC3E}">
        <p14:creationId xmlns:p14="http://schemas.microsoft.com/office/powerpoint/2010/main" val="273891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5927777"/>
          </a:xfrm>
          <a:prstGeom prst="rect">
            <a:avLst/>
          </a:prstGeom>
        </p:spPr>
        <p:txBody>
          <a:bodyPr wrap="square">
            <a:spAutoFit/>
          </a:bodyPr>
          <a:lstStyle/>
          <a:p>
            <a:pPr marL="800100" lvl="1" indent="-342900">
              <a:lnSpc>
                <a:spcPct val="80000"/>
              </a:lnSpc>
              <a:buClr>
                <a:schemeClr val="tx2"/>
              </a:buClr>
              <a:buSzPct val="55000"/>
              <a:buFont typeface="Arial" panose="020B0604020202020204" pitchFamily="34" charset="0"/>
              <a:buChar char="•"/>
            </a:pPr>
            <a:r>
              <a:rPr lang="en-US" sz="2400" b="1" dirty="0">
                <a:solidFill>
                  <a:schemeClr val="tx1">
                    <a:lumMod val="65000"/>
                    <a:lumOff val="35000"/>
                  </a:schemeClr>
                </a:solidFill>
                <a:latin typeface="Arial" panose="020B0604020202020204" pitchFamily="34" charset="0"/>
                <a:cs typeface="Arial" panose="020B0604020202020204" pitchFamily="34" charset="0"/>
              </a:rPr>
              <a:t>GROUP BY behaves differently in different RDBMS</a:t>
            </a:r>
          </a:p>
          <a:p>
            <a:pPr marL="1257300" lvl="2" indent="-342900">
              <a:lnSpc>
                <a:spcPct val="80000"/>
              </a:lnSpc>
              <a:buClr>
                <a:schemeClr val="tx2"/>
              </a:buClr>
              <a:buSzPct val="55000"/>
              <a:buFont typeface="Arial" panose="020B0604020202020204" pitchFamily="34" charset="0"/>
              <a:buChar char="•"/>
            </a:pPr>
            <a:r>
              <a:rPr lang="en-US" sz="2400" dirty="0">
                <a:solidFill>
                  <a:schemeClr val="tx1">
                    <a:lumMod val="65000"/>
                    <a:lumOff val="35000"/>
                  </a:schemeClr>
                </a:solidFill>
                <a:latin typeface="Arial" panose="020B0604020202020204" pitchFamily="34" charset="0"/>
                <a:cs typeface="Arial" panose="020B0604020202020204" pitchFamily="34" charset="0"/>
              </a:rPr>
              <a:t>Oracle won’t allow to use GROUP BY without aggregate function</a:t>
            </a:r>
          </a:p>
          <a:p>
            <a:pPr marL="1257300" lvl="2" indent="-342900">
              <a:lnSpc>
                <a:spcPct val="80000"/>
              </a:lnSpc>
              <a:buClr>
                <a:schemeClr val="tx2"/>
              </a:buClr>
              <a:buSzPct val="55000"/>
              <a:buFont typeface="Arial" panose="020B0604020202020204" pitchFamily="34" charset="0"/>
              <a:buChar char="•"/>
            </a:pPr>
            <a:r>
              <a:rPr lang="en-US" sz="2400" dirty="0">
                <a:solidFill>
                  <a:schemeClr val="tx1">
                    <a:lumMod val="65000"/>
                    <a:lumOff val="35000"/>
                  </a:schemeClr>
                </a:solidFill>
                <a:latin typeface="Arial" panose="020B0604020202020204" pitchFamily="34" charset="0"/>
                <a:cs typeface="Arial" panose="020B0604020202020204" pitchFamily="34" charset="0"/>
              </a:rPr>
              <a:t>MySQL will, but you can turn it off:</a:t>
            </a:r>
          </a:p>
          <a:p>
            <a:pPr lvl="2">
              <a:lnSpc>
                <a:spcPct val="80000"/>
              </a:lnSpc>
              <a:buClr>
                <a:schemeClr val="tx2"/>
              </a:buClr>
              <a:buSzPct val="55000"/>
            </a:pPr>
            <a:endParaRPr lang="en-US" sz="2400" dirty="0">
              <a:solidFill>
                <a:schemeClr val="tx1">
                  <a:lumMod val="65000"/>
                  <a:lumOff val="35000"/>
                </a:schemeClr>
              </a:solidFill>
              <a:latin typeface="Arial" panose="020B0604020202020204" pitchFamily="34" charset="0"/>
              <a:cs typeface="Arial" panose="020B0604020202020204" pitchFamily="34" charset="0"/>
            </a:endParaRPr>
          </a:p>
          <a:p>
            <a:pPr marL="1257300" lvl="2" indent="-342900">
              <a:lnSpc>
                <a:spcPct val="80000"/>
              </a:lnSpc>
              <a:buClr>
                <a:schemeClr val="tx2"/>
              </a:buClr>
              <a:buSzPct val="55000"/>
              <a:buFont typeface="Arial" panose="020B0604020202020204" pitchFamily="34" charset="0"/>
              <a:buChar char="•"/>
            </a:pPr>
            <a:r>
              <a:rPr lang="en-US" sz="2400" dirty="0">
                <a:hlinkClick r:id="rId3"/>
              </a:rPr>
              <a:t>https://dev.mysql.com/doc/refman/8.0/en/group-by-handling.html</a:t>
            </a:r>
            <a:endParaRPr lang="en-US" sz="2400" dirty="0"/>
          </a:p>
          <a:p>
            <a:pPr marL="1257300" lvl="2" indent="-342900">
              <a:lnSpc>
                <a:spcPct val="80000"/>
              </a:lnSpc>
              <a:buClr>
                <a:schemeClr val="tx2"/>
              </a:buClr>
              <a:buSzPct val="55000"/>
              <a:buFont typeface="Arial" panose="020B0604020202020204" pitchFamily="34" charset="0"/>
              <a:buChar char="•"/>
            </a:pPr>
            <a:endParaRPr lang="en-US" sz="2400" dirty="0"/>
          </a:p>
          <a:p>
            <a:pPr marL="1257300" lvl="2" indent="-342900">
              <a:lnSpc>
                <a:spcPct val="80000"/>
              </a:lnSpc>
              <a:buClr>
                <a:schemeClr val="tx2"/>
              </a:buClr>
              <a:buSzPct val="55000"/>
              <a:buFont typeface="Arial" panose="020B0604020202020204" pitchFamily="34" charset="0"/>
              <a:buChar char="•"/>
            </a:pPr>
            <a:r>
              <a:rPr lang="en-US" sz="2400" dirty="0">
                <a:solidFill>
                  <a:schemeClr val="tx1">
                    <a:lumMod val="65000"/>
                    <a:lumOff val="35000"/>
                  </a:schemeClr>
                </a:solidFill>
                <a:latin typeface="Arial" panose="020B0604020202020204" pitchFamily="34" charset="0"/>
                <a:cs typeface="Arial" panose="020B0604020202020204" pitchFamily="34" charset="0"/>
              </a:rPr>
              <a:t>Use sever mode ONLY_FULL_GROUP_BY (disables nonstandard extension)</a:t>
            </a:r>
          </a:p>
          <a:p>
            <a:pPr marL="1257300" lvl="2" indent="-342900">
              <a:lnSpc>
                <a:spcPct val="80000"/>
              </a:lnSpc>
              <a:buClr>
                <a:schemeClr val="tx2"/>
              </a:buClr>
              <a:buSzPct val="55000"/>
              <a:buFont typeface="Arial" panose="020B0604020202020204" pitchFamily="34" charset="0"/>
              <a:buChar char="•"/>
            </a:pPr>
            <a:endParaRPr lang="en-US" sz="2400" dirty="0">
              <a:solidFill>
                <a:schemeClr val="tx1">
                  <a:lumMod val="65000"/>
                  <a:lumOff val="35000"/>
                </a:schemeClr>
              </a:solidFill>
              <a:latin typeface="Arial" panose="020B0604020202020204" pitchFamily="34" charset="0"/>
              <a:cs typeface="Arial" panose="020B0604020202020204" pitchFamily="34" charset="0"/>
            </a:endParaRPr>
          </a:p>
          <a:p>
            <a:pPr marL="1257300" lvl="2" indent="-342900">
              <a:lnSpc>
                <a:spcPct val="80000"/>
              </a:lnSpc>
              <a:buClr>
                <a:schemeClr val="tx2"/>
              </a:buClr>
              <a:buSzPct val="55000"/>
              <a:buFont typeface="Arial" panose="020B0604020202020204" pitchFamily="34" charset="0"/>
              <a:buChar char="•"/>
            </a:pPr>
            <a:r>
              <a:rPr lang="en-US" sz="2400" b="1" dirty="0">
                <a:solidFill>
                  <a:schemeClr val="tx1">
                    <a:lumMod val="65000"/>
                    <a:lumOff val="35000"/>
                  </a:schemeClr>
                </a:solidFill>
                <a:latin typeface="Arial" panose="020B0604020202020204" pitchFamily="34" charset="0"/>
                <a:cs typeface="Arial" panose="020B0604020202020204" pitchFamily="34" charset="0"/>
              </a:rPr>
              <a:t>SET SESSION SQL_MODE=‘ONLY_FULL_GROUP_BY’</a:t>
            </a:r>
          </a:p>
          <a:p>
            <a:pPr marL="1257300" lvl="2" indent="-342900">
              <a:lnSpc>
                <a:spcPct val="80000"/>
              </a:lnSpc>
              <a:buClr>
                <a:schemeClr val="tx2"/>
              </a:buClr>
              <a:buSzPct val="55000"/>
              <a:buFont typeface="Arial" panose="020B0604020202020204" pitchFamily="34" charset="0"/>
              <a:buChar char="•"/>
            </a:pPr>
            <a:endParaRPr lang="en-US" sz="2400" dirty="0">
              <a:solidFill>
                <a:schemeClr val="accent5">
                  <a:lumMod val="75000"/>
                </a:schemeClr>
              </a:solidFill>
              <a:latin typeface="Arial" panose="020B0604020202020204" pitchFamily="34" charset="0"/>
              <a:cs typeface="Arial" panose="020B0604020202020204" pitchFamily="34" charset="0"/>
            </a:endParaRPr>
          </a:p>
          <a:p>
            <a:pPr marL="1257300" lvl="2" indent="-342900">
              <a:lnSpc>
                <a:spcPct val="80000"/>
              </a:lnSpc>
              <a:buClr>
                <a:schemeClr val="tx2"/>
              </a:buClr>
              <a:buSzPct val="550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a:t>
            </a:r>
            <a:r>
              <a:rPr lang="en-US" dirty="0">
                <a:solidFill>
                  <a:schemeClr val="accent5">
                    <a:lumMod val="75000"/>
                  </a:schemeClr>
                </a:solidFill>
              </a:rPr>
              <a:t>If ONLY_FULL_GROUP_BY is disabled, a MySQL extension to the standard SQL use of GROUP BY permits the select list, HAVING condition, or ORDER BY list to refer to </a:t>
            </a:r>
            <a:r>
              <a:rPr lang="en-US" dirty="0" err="1">
                <a:solidFill>
                  <a:schemeClr val="accent5">
                    <a:lumMod val="75000"/>
                  </a:schemeClr>
                </a:solidFill>
              </a:rPr>
              <a:t>nonaggregated</a:t>
            </a:r>
            <a:r>
              <a:rPr lang="en-US" dirty="0">
                <a:solidFill>
                  <a:schemeClr val="accent5">
                    <a:lumMod val="75000"/>
                  </a:schemeClr>
                </a:solidFill>
              </a:rPr>
              <a:t> columns even if the columns are not functionally dependent on GROUP BY columns... In this case, the server is free to choose any value from each group, so unless they are the same, the values chosen are </a:t>
            </a:r>
            <a:r>
              <a:rPr lang="en-US" b="1" dirty="0">
                <a:solidFill>
                  <a:schemeClr val="accent5">
                    <a:lumMod val="75000"/>
                  </a:schemeClr>
                </a:solidFill>
              </a:rPr>
              <a:t>nondeterministic</a:t>
            </a:r>
            <a:r>
              <a:rPr lang="en-US" dirty="0">
                <a:solidFill>
                  <a:schemeClr val="accent5">
                    <a:lumMod val="75000"/>
                  </a:schemeClr>
                </a:solidFill>
              </a:rPr>
              <a:t>, which is probably not what you want”</a:t>
            </a:r>
          </a:p>
          <a:p>
            <a:pPr marL="1257300" lvl="2" indent="-342900">
              <a:lnSpc>
                <a:spcPct val="80000"/>
              </a:lnSpc>
              <a:buClr>
                <a:schemeClr val="tx2"/>
              </a:buClr>
              <a:buSzPct val="55000"/>
              <a:buFont typeface="Arial" panose="020B0604020202020204" pitchFamily="34" charset="0"/>
              <a:buChar char="•"/>
            </a:pPr>
            <a:endParaRPr lang="en-US" sz="2400" b="1" dirty="0">
              <a:solidFill>
                <a:srgbClr val="FF0000"/>
              </a:solidFill>
              <a:latin typeface="Arial" panose="020B0604020202020204" pitchFamily="34" charset="0"/>
              <a:cs typeface="Arial" panose="020B0604020202020204" pitchFamily="34" charset="0"/>
            </a:endParaRPr>
          </a:p>
          <a:p>
            <a:pPr marL="1257300" lvl="2" indent="-342900">
              <a:lnSpc>
                <a:spcPct val="80000"/>
              </a:lnSpc>
              <a:buClr>
                <a:schemeClr val="tx2"/>
              </a:buClr>
              <a:buSzPct val="55000"/>
              <a:buFont typeface="Arial" panose="020B0604020202020204" pitchFamily="34" charset="0"/>
              <a:buChar char="•"/>
            </a:pPr>
            <a:endParaRPr lang="en-US" sz="2400" dirty="0">
              <a:solidFill>
                <a:schemeClr val="tx1">
                  <a:lumMod val="65000"/>
                  <a:lumOff val="35000"/>
                </a:schemeClr>
              </a:solidFill>
              <a:latin typeface="Arial" panose="020B0604020202020204" pitchFamily="34" charset="0"/>
              <a:cs typeface="Arial" panose="020B0604020202020204" pitchFamily="34" charset="0"/>
            </a:endParaRPr>
          </a:p>
          <a:p>
            <a:pPr marL="1257300" lvl="2" indent="-342900">
              <a:lnSpc>
                <a:spcPct val="80000"/>
              </a:lnSpc>
              <a:buClr>
                <a:schemeClr val="tx2"/>
              </a:buClr>
              <a:buSzPct val="55000"/>
              <a:buFont typeface="Arial" panose="020B0604020202020204" pitchFamily="34" charset="0"/>
              <a:buChar char="•"/>
            </a:pPr>
            <a:endParaRPr lang="en-US" sz="2400" dirty="0">
              <a:solidFill>
                <a:schemeClr val="tx1">
                  <a:lumMod val="65000"/>
                  <a:lumOff val="35000"/>
                </a:schemeClr>
              </a:solidFill>
              <a:latin typeface="Arial" panose="020B0604020202020204" pitchFamily="34" charset="0"/>
              <a:cs typeface="Arial" panose="020B0604020202020204" pitchFamily="34" charset="0"/>
            </a:endParaRPr>
          </a:p>
          <a:p>
            <a:pPr marL="1257300" lvl="2" indent="-342900">
              <a:lnSpc>
                <a:spcPct val="80000"/>
              </a:lnSpc>
              <a:buClr>
                <a:schemeClr val="tx2"/>
              </a:buClr>
              <a:buSzPct val="55000"/>
              <a:buFont typeface="Arial" panose="020B0604020202020204" pitchFamily="34" charset="0"/>
              <a:buChar char="•"/>
            </a:pP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D13E1DB-C22E-5648-809B-D49502224027}"/>
              </a:ext>
            </a:extLst>
          </p:cNvPr>
          <p:cNvSpPr txBox="1"/>
          <p:nvPr/>
        </p:nvSpPr>
        <p:spPr>
          <a:xfrm>
            <a:off x="562708" y="5894363"/>
            <a:ext cx="9551963" cy="590843"/>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27384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690767"/>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GROUP BY example with aggregate function (COUNT)</a:t>
            </a:r>
            <a:endParaRPr lang="en-US" dirty="0"/>
          </a:p>
          <a:p>
            <a:pPr lvl="1">
              <a:lnSpc>
                <a:spcPct val="80000"/>
              </a:lnSpc>
              <a:buClr>
                <a:schemeClr val="tx2"/>
              </a:buClr>
              <a:buSzPct val="55000"/>
            </a:pPr>
            <a:endParaRPr lang="en-US" dirty="0"/>
          </a:p>
        </p:txBody>
      </p:sp>
      <p:pic>
        <p:nvPicPr>
          <p:cNvPr id="5" name="Picture 4">
            <a:extLst>
              <a:ext uri="{FF2B5EF4-FFF2-40B4-BE49-F238E27FC236}">
                <a16:creationId xmlns:a16="http://schemas.microsoft.com/office/drawing/2014/main" id="{F1F4BF10-84EF-C544-A663-3F8E3C919D56}"/>
              </a:ext>
            </a:extLst>
          </p:cNvPr>
          <p:cNvPicPr>
            <a:picLocks noChangeAspect="1"/>
          </p:cNvPicPr>
          <p:nvPr/>
        </p:nvPicPr>
        <p:blipFill>
          <a:blip r:embed="rId3"/>
          <a:stretch>
            <a:fillRect/>
          </a:stretch>
        </p:blipFill>
        <p:spPr>
          <a:xfrm>
            <a:off x="1911927" y="1681701"/>
            <a:ext cx="7606146" cy="3666154"/>
          </a:xfrm>
          <a:prstGeom prst="rect">
            <a:avLst/>
          </a:prstGeom>
        </p:spPr>
      </p:pic>
    </p:spTree>
    <p:extLst>
      <p:ext uri="{BB962C8B-B14F-4D97-AF65-F5344CB8AC3E}">
        <p14:creationId xmlns:p14="http://schemas.microsoft.com/office/powerpoint/2010/main" val="209752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323450"/>
            <a:ext cx="9147879" cy="4130361"/>
          </a:xfrm>
          <a:prstGeom prst="rect">
            <a:avLst/>
          </a:prstGeom>
        </p:spPr>
        <p:txBody>
          <a:bodyPr wrap="square">
            <a:spAutoFit/>
          </a:bodyPr>
          <a:lstStyle/>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MySQL provides the following types of functions that you can use in your queries:</a:t>
            </a:r>
          </a:p>
          <a:p>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Wingdings" panose="05000000000000000000" pitchFamily="2" charset="2"/>
              <a:buChar char="§"/>
            </a:pPr>
            <a:r>
              <a:rPr lang="en-US" sz="2400" dirty="0">
                <a:solidFill>
                  <a:schemeClr val="accent5">
                    <a:lumMod val="75000"/>
                  </a:schemeClr>
                </a:solidFill>
                <a:latin typeface="Arial" panose="020B0604020202020204" pitchFamily="34" charset="0"/>
                <a:cs typeface="Arial" panose="020B0604020202020204" pitchFamily="34" charset="0"/>
              </a:rPr>
              <a:t>Numeric</a:t>
            </a:r>
          </a:p>
          <a:p>
            <a:pPr marL="800100" lvl="1" indent="-342900">
              <a:buFont typeface="Wingdings" panose="05000000000000000000" pitchFamily="2" charset="2"/>
              <a:buChar char="§"/>
            </a:pPr>
            <a:r>
              <a:rPr lang="en-US" sz="2400" dirty="0">
                <a:solidFill>
                  <a:schemeClr val="accent5">
                    <a:lumMod val="75000"/>
                  </a:schemeClr>
                </a:solidFill>
                <a:latin typeface="Arial" panose="020B0604020202020204" pitchFamily="34" charset="0"/>
                <a:cs typeface="Arial" panose="020B0604020202020204" pitchFamily="34" charset="0"/>
              </a:rPr>
              <a:t>Character</a:t>
            </a:r>
          </a:p>
          <a:p>
            <a:pPr marL="800100" lvl="1" indent="-342900">
              <a:buFont typeface="Wingdings" panose="05000000000000000000" pitchFamily="2" charset="2"/>
              <a:buChar char="§"/>
            </a:pPr>
            <a:r>
              <a:rPr lang="en-US" sz="2400" dirty="0">
                <a:solidFill>
                  <a:schemeClr val="accent5">
                    <a:lumMod val="75000"/>
                  </a:schemeClr>
                </a:solidFill>
                <a:latin typeface="Arial" panose="020B0604020202020204" pitchFamily="34" charset="0"/>
                <a:cs typeface="Arial" panose="020B0604020202020204" pitchFamily="34" charset="0"/>
              </a:rPr>
              <a:t>Date and time</a:t>
            </a:r>
          </a:p>
          <a:p>
            <a:pPr marL="800100" lvl="1" indent="-342900">
              <a:buFont typeface="Wingdings" panose="05000000000000000000" pitchFamily="2" charset="2"/>
              <a:buChar char="§"/>
            </a:pPr>
            <a:r>
              <a:rPr lang="en-US" sz="2400" dirty="0">
                <a:solidFill>
                  <a:schemeClr val="accent5">
                    <a:lumMod val="75000"/>
                  </a:schemeClr>
                </a:solidFill>
                <a:latin typeface="Arial" panose="020B0604020202020204" pitchFamily="34" charset="0"/>
                <a:cs typeface="Arial" panose="020B0604020202020204" pitchFamily="34" charset="0"/>
              </a:rPr>
              <a:t>Functions handling NULL values</a:t>
            </a:r>
          </a:p>
          <a:p>
            <a:pPr marL="800100" lvl="1" indent="-342900">
              <a:buFont typeface="Wingdings" panose="05000000000000000000" pitchFamily="2" charset="2"/>
              <a:buChar char="§"/>
            </a:pPr>
            <a:r>
              <a:rPr lang="en-US" sz="2400" dirty="0">
                <a:solidFill>
                  <a:schemeClr val="accent5">
                    <a:lumMod val="75000"/>
                  </a:schemeClr>
                </a:solidFill>
                <a:latin typeface="Arial" panose="020B0604020202020204" pitchFamily="34" charset="0"/>
                <a:cs typeface="Arial" panose="020B0604020202020204" pitchFamily="34" charset="0"/>
              </a:rPr>
              <a:t>Aggregate </a:t>
            </a:r>
          </a:p>
          <a:p>
            <a:pPr marL="800100" lvl="1" indent="-342900">
              <a:buFont typeface="Wingdings" panose="05000000000000000000" pitchFamily="2" charset="2"/>
              <a:buChar char="§"/>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spTree>
    <p:extLst>
      <p:ext uri="{BB962C8B-B14F-4D97-AF65-F5344CB8AC3E}">
        <p14:creationId xmlns:p14="http://schemas.microsoft.com/office/powerpoint/2010/main" val="1558949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3830087"/>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GROUP BY example with aggregate function </a:t>
            </a:r>
          </a:p>
          <a:p>
            <a:pPr marL="800100" lvl="1" indent="-342900">
              <a:buFont typeface="Arial" panose="020B0604020202020204" pitchFamily="34" charset="0"/>
              <a:buChar char="•"/>
            </a:pP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b="1" dirty="0">
                <a:solidFill>
                  <a:schemeClr val="accent5">
                    <a:lumMod val="75000"/>
                  </a:schemeClr>
                </a:solidFill>
              </a:rPr>
              <a:t>use employees</a:t>
            </a:r>
          </a:p>
          <a:p>
            <a:pPr marL="800100" lvl="1" indent="-342900">
              <a:buFont typeface="Arial" panose="020B0604020202020204" pitchFamily="34" charset="0"/>
              <a:buChar char="•"/>
            </a:pPr>
            <a:endParaRPr lang="en-US" sz="2000" dirty="0">
              <a:solidFill>
                <a:schemeClr val="accent5">
                  <a:lumMod val="75000"/>
                </a:schemeClr>
              </a:solidFill>
            </a:endParaRPr>
          </a:p>
          <a:p>
            <a:pPr marL="800100" lvl="1" indent="-342900">
              <a:buFont typeface="Arial" panose="020B0604020202020204" pitchFamily="34" charset="0"/>
              <a:buChar char="•"/>
            </a:pPr>
            <a:r>
              <a:rPr lang="en-US" sz="2000" dirty="0">
                <a:solidFill>
                  <a:schemeClr val="accent5">
                    <a:lumMod val="75000"/>
                  </a:schemeClr>
                </a:solidFill>
              </a:rPr>
              <a:t>SELECT     </a:t>
            </a:r>
            <a:r>
              <a:rPr lang="en-US" sz="2000" dirty="0" err="1">
                <a:solidFill>
                  <a:schemeClr val="accent5">
                    <a:lumMod val="75000"/>
                  </a:schemeClr>
                </a:solidFill>
              </a:rPr>
              <a:t>salary_year</a:t>
            </a:r>
            <a:r>
              <a:rPr lang="en-US" sz="2000" dirty="0">
                <a:solidFill>
                  <a:schemeClr val="accent5">
                    <a:lumMod val="75000"/>
                  </a:schemeClr>
                </a:solidFill>
              </a:rPr>
              <a:t>, </a:t>
            </a:r>
            <a:r>
              <a:rPr lang="en-US" sz="2000" dirty="0" err="1">
                <a:solidFill>
                  <a:schemeClr val="accent5">
                    <a:lumMod val="75000"/>
                  </a:schemeClr>
                </a:solidFill>
              </a:rPr>
              <a:t>max_salary</a:t>
            </a:r>
            <a:r>
              <a:rPr lang="en-US" sz="2000" dirty="0">
                <a:solidFill>
                  <a:schemeClr val="accent5">
                    <a:lumMod val="75000"/>
                  </a:schemeClr>
                </a:solidFill>
              </a:rPr>
              <a:t>, </a:t>
            </a:r>
            <a:r>
              <a:rPr lang="en-US" sz="2000" dirty="0" err="1">
                <a:solidFill>
                  <a:schemeClr val="accent5">
                    <a:lumMod val="75000"/>
                  </a:schemeClr>
                </a:solidFill>
              </a:rPr>
              <a:t>min_salary</a:t>
            </a:r>
            <a:r>
              <a:rPr lang="en-US" sz="2000" dirty="0">
                <a:solidFill>
                  <a:schemeClr val="accent5">
                    <a:lumMod val="75000"/>
                  </a:schemeClr>
                </a:solidFill>
              </a:rPr>
              <a:t>, </a:t>
            </a:r>
            <a:r>
              <a:rPr lang="en-US" sz="2000" dirty="0" err="1">
                <a:solidFill>
                  <a:schemeClr val="accent5">
                    <a:lumMod val="75000"/>
                  </a:schemeClr>
                </a:solidFill>
              </a:rPr>
              <a:t>max_salary</a:t>
            </a:r>
            <a:r>
              <a:rPr lang="en-US" sz="2000" dirty="0">
                <a:solidFill>
                  <a:schemeClr val="accent5">
                    <a:lumMod val="75000"/>
                  </a:schemeClr>
                </a:solidFill>
              </a:rPr>
              <a:t> - </a:t>
            </a:r>
            <a:r>
              <a:rPr lang="en-US" sz="2000" dirty="0" err="1">
                <a:solidFill>
                  <a:schemeClr val="accent5">
                    <a:lumMod val="75000"/>
                  </a:schemeClr>
                </a:solidFill>
              </a:rPr>
              <a:t>min_salary</a:t>
            </a:r>
            <a:r>
              <a:rPr lang="en-US" sz="2000" dirty="0">
                <a:solidFill>
                  <a:schemeClr val="accent5">
                    <a:lumMod val="75000"/>
                  </a:schemeClr>
                </a:solidFill>
              </a:rPr>
              <a:t> </a:t>
            </a:r>
            <a:r>
              <a:rPr lang="en-US" sz="2000" b="1" dirty="0">
                <a:solidFill>
                  <a:schemeClr val="accent5">
                    <a:lumMod val="75000"/>
                  </a:schemeClr>
                </a:solidFill>
              </a:rPr>
              <a:t>as difference </a:t>
            </a:r>
          </a:p>
          <a:p>
            <a:pPr lvl="1"/>
            <a:r>
              <a:rPr lang="en-US" sz="2000" dirty="0">
                <a:solidFill>
                  <a:schemeClr val="accent5">
                    <a:lumMod val="75000"/>
                  </a:schemeClr>
                </a:solidFill>
              </a:rPr>
              <a:t>       FROM   </a:t>
            </a:r>
          </a:p>
          <a:p>
            <a:pPr lvl="1"/>
            <a:r>
              <a:rPr lang="en-US" sz="2000" dirty="0">
                <a:solidFill>
                  <a:schemeClr val="accent5">
                    <a:lumMod val="75000"/>
                  </a:schemeClr>
                </a:solidFill>
              </a:rPr>
              <a:t>		 (</a:t>
            </a:r>
            <a:r>
              <a:rPr lang="en-US" sz="2000" dirty="0">
                <a:solidFill>
                  <a:srgbClr val="0070C0"/>
                </a:solidFill>
              </a:rPr>
              <a:t>SELECT   DATE_FORMAT(</a:t>
            </a:r>
            <a:r>
              <a:rPr lang="en-US" sz="2000" dirty="0" err="1">
                <a:solidFill>
                  <a:srgbClr val="0070C0"/>
                </a:solidFill>
              </a:rPr>
              <a:t>from_date</a:t>
            </a:r>
            <a:r>
              <a:rPr lang="en-US" sz="2000" dirty="0">
                <a:solidFill>
                  <a:srgbClr val="0070C0"/>
                </a:solidFill>
              </a:rPr>
              <a:t>, '%Y') AS </a:t>
            </a:r>
            <a:r>
              <a:rPr lang="en-US" sz="2000" b="1" dirty="0" err="1">
                <a:solidFill>
                  <a:srgbClr val="0070C0"/>
                </a:solidFill>
              </a:rPr>
              <a:t>salary_year</a:t>
            </a:r>
            <a:r>
              <a:rPr lang="en-US" sz="2000" dirty="0">
                <a:solidFill>
                  <a:srgbClr val="0070C0"/>
                </a:solidFill>
              </a:rPr>
              <a:t>, </a:t>
            </a:r>
          </a:p>
          <a:p>
            <a:pPr lvl="1"/>
            <a:r>
              <a:rPr lang="en-US" sz="2000" dirty="0">
                <a:solidFill>
                  <a:srgbClr val="0070C0"/>
                </a:solidFill>
              </a:rPr>
              <a:t>			      MAX(salary) AS </a:t>
            </a:r>
            <a:r>
              <a:rPr lang="en-US" sz="2000" b="1" dirty="0" err="1">
                <a:solidFill>
                  <a:srgbClr val="0070C0"/>
                </a:solidFill>
              </a:rPr>
              <a:t>max_salary</a:t>
            </a:r>
            <a:r>
              <a:rPr lang="en-US" sz="2000" dirty="0">
                <a:solidFill>
                  <a:srgbClr val="0070C0"/>
                </a:solidFill>
              </a:rPr>
              <a:t>, </a:t>
            </a:r>
          </a:p>
          <a:p>
            <a:pPr lvl="1"/>
            <a:r>
              <a:rPr lang="en-US" sz="2000" dirty="0">
                <a:solidFill>
                  <a:srgbClr val="0070C0"/>
                </a:solidFill>
              </a:rPr>
              <a:t>			      MIN(salary) AS </a:t>
            </a:r>
            <a:r>
              <a:rPr lang="en-US" sz="2000" b="1" dirty="0" err="1">
                <a:solidFill>
                  <a:srgbClr val="0070C0"/>
                </a:solidFill>
              </a:rPr>
              <a:t>min_salary</a:t>
            </a:r>
            <a:r>
              <a:rPr lang="en-US" sz="2000" b="1" dirty="0">
                <a:solidFill>
                  <a:srgbClr val="0070C0"/>
                </a:solidFill>
              </a:rPr>
              <a:t>    </a:t>
            </a:r>
          </a:p>
          <a:p>
            <a:pPr lvl="1"/>
            <a:r>
              <a:rPr lang="en-US" sz="2000" b="1" dirty="0">
                <a:solidFill>
                  <a:srgbClr val="0070C0"/>
                </a:solidFill>
              </a:rPr>
              <a:t>		  </a:t>
            </a:r>
            <a:r>
              <a:rPr lang="en-US" sz="2000" dirty="0">
                <a:solidFill>
                  <a:srgbClr val="0070C0"/>
                </a:solidFill>
              </a:rPr>
              <a:t>FROM    salaries </a:t>
            </a:r>
          </a:p>
          <a:p>
            <a:pPr lvl="1"/>
            <a:r>
              <a:rPr lang="en-US" sz="2000" dirty="0">
                <a:solidFill>
                  <a:srgbClr val="0070C0"/>
                </a:solidFill>
              </a:rPr>
              <a:t>		 GROUP BY </a:t>
            </a:r>
            <a:r>
              <a:rPr lang="en-US" sz="2000" b="1" dirty="0" err="1">
                <a:solidFill>
                  <a:srgbClr val="0070C0"/>
                </a:solidFill>
              </a:rPr>
              <a:t>salary_year</a:t>
            </a:r>
            <a:r>
              <a:rPr lang="en-US" sz="2000" dirty="0">
                <a:solidFill>
                  <a:schemeClr val="accent5">
                    <a:lumMod val="75000"/>
                  </a:schemeClr>
                </a:solidFill>
              </a:rPr>
              <a:t>) </a:t>
            </a:r>
            <a:r>
              <a:rPr lang="en-US" sz="2000" b="1" dirty="0">
                <a:solidFill>
                  <a:schemeClr val="accent5">
                    <a:lumMod val="75000"/>
                  </a:schemeClr>
                </a:solidFill>
              </a:rPr>
              <a:t>as </a:t>
            </a:r>
            <a:r>
              <a:rPr lang="en-US" sz="2000" b="1" dirty="0" err="1">
                <a:solidFill>
                  <a:schemeClr val="accent5">
                    <a:lumMod val="75000"/>
                  </a:schemeClr>
                </a:solidFill>
              </a:rPr>
              <a:t>sub_select</a:t>
            </a:r>
            <a:r>
              <a:rPr lang="en-US" sz="2000" dirty="0">
                <a:solidFill>
                  <a:schemeClr val="accent5">
                    <a:lumMod val="75000"/>
                  </a:schemeClr>
                </a:solidFill>
              </a:rPr>
              <a:t>;</a:t>
            </a:r>
          </a:p>
          <a:p>
            <a:pPr lvl="1">
              <a:lnSpc>
                <a:spcPct val="80000"/>
              </a:lnSpc>
              <a:buClr>
                <a:schemeClr val="tx2"/>
              </a:buClr>
              <a:buSzPct val="55000"/>
            </a:pPr>
            <a:endParaRPr lang="en-US" dirty="0"/>
          </a:p>
        </p:txBody>
      </p:sp>
    </p:spTree>
    <p:extLst>
      <p:ext uri="{BB962C8B-B14F-4D97-AF65-F5344CB8AC3E}">
        <p14:creationId xmlns:p14="http://schemas.microsoft.com/office/powerpoint/2010/main" val="3888505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1052596"/>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GROUP BY example with aggregate function (SUM)</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Products table:</a:t>
            </a:r>
            <a:endParaRPr lang="en-US"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42E44405-5640-A54F-B8E4-3BAD58E08695}"/>
              </a:ext>
            </a:extLst>
          </p:cNvPr>
          <p:cNvPicPr>
            <a:picLocks noChangeAspect="1"/>
          </p:cNvPicPr>
          <p:nvPr/>
        </p:nvPicPr>
        <p:blipFill>
          <a:blip r:embed="rId3"/>
          <a:stretch>
            <a:fillRect/>
          </a:stretch>
        </p:blipFill>
        <p:spPr>
          <a:xfrm>
            <a:off x="955637" y="2022764"/>
            <a:ext cx="10280726" cy="2812472"/>
          </a:xfrm>
          <a:prstGeom prst="rect">
            <a:avLst/>
          </a:prstGeom>
        </p:spPr>
      </p:pic>
    </p:spTree>
    <p:extLst>
      <p:ext uri="{BB962C8B-B14F-4D97-AF65-F5344CB8AC3E}">
        <p14:creationId xmlns:p14="http://schemas.microsoft.com/office/powerpoint/2010/main" val="1368441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991041"/>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GROUP BY example with aggregate function (SUM)</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Get data for Supplier Id and get the sum of Unit Price for each</a:t>
            </a:r>
            <a:r>
              <a:rPr lang="en-US" sz="2000" b="1" dirty="0">
                <a:solidFill>
                  <a:schemeClr val="accent5">
                    <a:lumMod val="75000"/>
                  </a:schemeClr>
                </a:solidFill>
                <a:latin typeface="Arial" panose="020B0604020202020204" pitchFamily="34" charset="0"/>
                <a:cs typeface="Arial" panose="020B0604020202020204" pitchFamily="34" charset="0"/>
              </a:rPr>
              <a:t>:</a:t>
            </a:r>
            <a:endParaRPr lang="en-US" sz="2000" dirty="0">
              <a:solidFill>
                <a:schemeClr val="accent5">
                  <a:lumMod val="75000"/>
                </a:schemeClr>
              </a:solidFill>
            </a:endParaRPr>
          </a:p>
          <a:p>
            <a:pPr lvl="1">
              <a:lnSpc>
                <a:spcPct val="80000"/>
              </a:lnSpc>
              <a:buClr>
                <a:schemeClr val="tx2"/>
              </a:buClr>
              <a:buSzPct val="55000"/>
            </a:pPr>
            <a:endParaRPr lang="en-US" dirty="0"/>
          </a:p>
        </p:txBody>
      </p:sp>
      <p:pic>
        <p:nvPicPr>
          <p:cNvPr id="5" name="Picture 4">
            <a:extLst>
              <a:ext uri="{FF2B5EF4-FFF2-40B4-BE49-F238E27FC236}">
                <a16:creationId xmlns:a16="http://schemas.microsoft.com/office/drawing/2014/main" id="{1EA8AFD1-7C78-5649-A090-584CF86A5E7B}"/>
              </a:ext>
            </a:extLst>
          </p:cNvPr>
          <p:cNvPicPr>
            <a:picLocks noChangeAspect="1"/>
          </p:cNvPicPr>
          <p:nvPr/>
        </p:nvPicPr>
        <p:blipFill>
          <a:blip r:embed="rId3"/>
          <a:stretch>
            <a:fillRect/>
          </a:stretch>
        </p:blipFill>
        <p:spPr>
          <a:xfrm>
            <a:off x="1094509" y="2043530"/>
            <a:ext cx="9060873" cy="3442871"/>
          </a:xfrm>
          <a:prstGeom prst="rect">
            <a:avLst/>
          </a:prstGeom>
        </p:spPr>
      </p:pic>
    </p:spTree>
    <p:extLst>
      <p:ext uri="{BB962C8B-B14F-4D97-AF65-F5344CB8AC3E}">
        <p14:creationId xmlns:p14="http://schemas.microsoft.com/office/powerpoint/2010/main" val="1713262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448713"/>
          </a:xfrm>
          <a:prstGeom prst="rect">
            <a:avLst/>
          </a:prstGeom>
        </p:spPr>
        <p:txBody>
          <a:bodyPr wrap="square">
            <a:spAutoFit/>
          </a:bodyPr>
          <a:lstStyle/>
          <a:p>
            <a:pPr marL="914400" lvl="1" indent="-457200">
              <a:lnSpc>
                <a:spcPct val="80000"/>
              </a:lnSpc>
              <a:buClr>
                <a:schemeClr val="tx2"/>
              </a:buClr>
              <a:buSzPct val="55000"/>
              <a:buFont typeface="Arial" panose="020B0604020202020204" pitchFamily="34" charset="0"/>
              <a:buChar char="•"/>
            </a:pPr>
            <a:r>
              <a:rPr lang="en-US" sz="2800" b="1" dirty="0"/>
              <a:t>Group By strange behavior</a:t>
            </a:r>
          </a:p>
        </p:txBody>
      </p:sp>
      <p:pic>
        <p:nvPicPr>
          <p:cNvPr id="4" name="Picture 3">
            <a:extLst>
              <a:ext uri="{FF2B5EF4-FFF2-40B4-BE49-F238E27FC236}">
                <a16:creationId xmlns:a16="http://schemas.microsoft.com/office/drawing/2014/main" id="{EE96C772-0B22-BE4B-BA2E-228F4419C86A}"/>
              </a:ext>
            </a:extLst>
          </p:cNvPr>
          <p:cNvPicPr>
            <a:picLocks noChangeAspect="1"/>
          </p:cNvPicPr>
          <p:nvPr/>
        </p:nvPicPr>
        <p:blipFill>
          <a:blip r:embed="rId3"/>
          <a:stretch>
            <a:fillRect/>
          </a:stretch>
        </p:blipFill>
        <p:spPr>
          <a:xfrm>
            <a:off x="2256691" y="1929814"/>
            <a:ext cx="5916637" cy="3085558"/>
          </a:xfrm>
          <a:prstGeom prst="rect">
            <a:avLst/>
          </a:prstGeom>
        </p:spPr>
      </p:pic>
    </p:spTree>
    <p:extLst>
      <p:ext uri="{BB962C8B-B14F-4D97-AF65-F5344CB8AC3E}">
        <p14:creationId xmlns:p14="http://schemas.microsoft.com/office/powerpoint/2010/main" val="2537235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 with HAVING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3083921"/>
          </a:xfrm>
          <a:prstGeom prst="rect">
            <a:avLst/>
          </a:prstGeom>
        </p:spPr>
        <p:txBody>
          <a:bodyPr wrap="square">
            <a:spAutoFit/>
          </a:bodyPr>
          <a:lstStyle/>
          <a:p>
            <a:pPr marL="1257300" lvl="2" indent="-342900">
              <a:buFont typeface="Arial" panose="020B0604020202020204" pitchFamily="34" charset="0"/>
              <a:buChar char="•"/>
            </a:pP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Remember that WHERE condition is used to select individual </a:t>
            </a:r>
            <a:r>
              <a:rPr lang="en-US" sz="2400" b="1" dirty="0">
                <a:solidFill>
                  <a:schemeClr val="tx1">
                    <a:lumMod val="75000"/>
                    <a:lumOff val="25000"/>
                  </a:schemeClr>
                </a:solidFill>
                <a:latin typeface="Arial" panose="020B0604020202020204" pitchFamily="34" charset="0"/>
                <a:cs typeface="Arial" panose="020B0604020202020204" pitchFamily="34" charset="0"/>
              </a:rPr>
              <a:t>rows</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HAVING clause can be used to select individual </a:t>
            </a:r>
            <a:r>
              <a:rPr lang="en-US" sz="2400" b="1" dirty="0">
                <a:solidFill>
                  <a:schemeClr val="tx1">
                    <a:lumMod val="75000"/>
                    <a:lumOff val="25000"/>
                  </a:schemeClr>
                </a:solidFill>
                <a:latin typeface="Arial" panose="020B0604020202020204" pitchFamily="34" charset="0"/>
                <a:cs typeface="Arial" panose="020B0604020202020204" pitchFamily="34" charset="0"/>
              </a:rPr>
              <a:t>groups</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Only groups that satisfy the condition in the HAVING clause will be returned</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HAVING condition is on the aggregate </a:t>
            </a:r>
            <a:r>
              <a:rPr lang="en-US" sz="2400" b="1" dirty="0">
                <a:solidFill>
                  <a:schemeClr val="tx1">
                    <a:lumMod val="75000"/>
                    <a:lumOff val="25000"/>
                  </a:schemeClr>
                </a:solidFill>
                <a:latin typeface="Arial" panose="020B0604020202020204" pitchFamily="34" charset="0"/>
                <a:cs typeface="Arial" panose="020B0604020202020204" pitchFamily="34" charset="0"/>
              </a:rPr>
              <a:t>NOT</a:t>
            </a:r>
            <a:r>
              <a:rPr lang="en-US" sz="2400" dirty="0">
                <a:solidFill>
                  <a:schemeClr val="tx1">
                    <a:lumMod val="75000"/>
                    <a:lumOff val="25000"/>
                  </a:schemeClr>
                </a:solidFill>
                <a:latin typeface="Arial" panose="020B0604020202020204" pitchFamily="34" charset="0"/>
                <a:cs typeface="Arial" panose="020B0604020202020204" pitchFamily="34" charset="0"/>
              </a:rPr>
              <a:t> on the column</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If present HAVING must appear after GROUP BY clause</a:t>
            </a:r>
          </a:p>
          <a:p>
            <a:pPr marL="1257300" lvl="2" indent="-342900">
              <a:buFont typeface="Arial" panose="020B0604020202020204" pitchFamily="34" charset="0"/>
              <a:buChar char="•"/>
            </a:pP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endParaRPr lang="en-US" sz="2000" dirty="0"/>
          </a:p>
          <a:p>
            <a:pPr lvl="1">
              <a:lnSpc>
                <a:spcPct val="80000"/>
              </a:lnSpc>
              <a:buClr>
                <a:schemeClr val="tx2"/>
              </a:buClr>
              <a:buSzPct val="55000"/>
            </a:pPr>
            <a:endParaRPr lang="en-US" dirty="0"/>
          </a:p>
        </p:txBody>
      </p:sp>
      <p:pic>
        <p:nvPicPr>
          <p:cNvPr id="5" name="Picture 4">
            <a:extLst>
              <a:ext uri="{FF2B5EF4-FFF2-40B4-BE49-F238E27FC236}">
                <a16:creationId xmlns:a16="http://schemas.microsoft.com/office/drawing/2014/main" id="{624523E3-BE85-C04F-9BA2-647724D6F417}"/>
              </a:ext>
            </a:extLst>
          </p:cNvPr>
          <p:cNvPicPr>
            <a:picLocks noChangeAspect="1"/>
          </p:cNvPicPr>
          <p:nvPr/>
        </p:nvPicPr>
        <p:blipFill>
          <a:blip r:embed="rId3"/>
          <a:stretch>
            <a:fillRect/>
          </a:stretch>
        </p:blipFill>
        <p:spPr>
          <a:xfrm>
            <a:off x="2146300" y="3311237"/>
            <a:ext cx="7899400" cy="2224234"/>
          </a:xfrm>
          <a:prstGeom prst="rect">
            <a:avLst/>
          </a:prstGeom>
        </p:spPr>
      </p:pic>
    </p:spTree>
    <p:extLst>
      <p:ext uri="{BB962C8B-B14F-4D97-AF65-F5344CB8AC3E}">
        <p14:creationId xmlns:p14="http://schemas.microsoft.com/office/powerpoint/2010/main" val="2063656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 with HAVING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1983428"/>
          </a:xfrm>
          <a:prstGeom prst="rect">
            <a:avLst/>
          </a:prstGeom>
        </p:spPr>
        <p:txBody>
          <a:bodyPr wrap="square">
            <a:spAutoFit/>
          </a:bodyPr>
          <a:lstStyle/>
          <a:p>
            <a:pPr marL="1257300" lvl="2" indent="-342900">
              <a:buFont typeface="Arial" panose="020B0604020202020204" pitchFamily="34" charset="0"/>
              <a:buChar char="•"/>
            </a:pP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You will discover that the WHERE clause cannot be used on an aggregation:</a:t>
            </a:r>
          </a:p>
          <a:p>
            <a:pPr marL="1257300" lvl="2" indent="-342900">
              <a:buFont typeface="Arial" panose="020B0604020202020204" pitchFamily="34" charset="0"/>
              <a:buChar char="•"/>
            </a:pP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endParaRPr lang="en-US" sz="2000"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82E0296E-9E92-E440-A7FF-AC1E606C95CD}"/>
              </a:ext>
            </a:extLst>
          </p:cNvPr>
          <p:cNvPicPr>
            <a:picLocks noChangeAspect="1"/>
          </p:cNvPicPr>
          <p:nvPr/>
        </p:nvPicPr>
        <p:blipFill>
          <a:blip r:embed="rId3"/>
          <a:stretch>
            <a:fillRect/>
          </a:stretch>
        </p:blipFill>
        <p:spPr>
          <a:xfrm>
            <a:off x="660204" y="2361419"/>
            <a:ext cx="2768600" cy="2641600"/>
          </a:xfrm>
          <a:prstGeom prst="rect">
            <a:avLst/>
          </a:prstGeom>
        </p:spPr>
      </p:pic>
      <p:pic>
        <p:nvPicPr>
          <p:cNvPr id="6" name="Picture 5">
            <a:extLst>
              <a:ext uri="{FF2B5EF4-FFF2-40B4-BE49-F238E27FC236}">
                <a16:creationId xmlns:a16="http://schemas.microsoft.com/office/drawing/2014/main" id="{F155CCAB-45DD-BC49-BEF6-4D5B01BA91D8}"/>
              </a:ext>
            </a:extLst>
          </p:cNvPr>
          <p:cNvPicPr>
            <a:picLocks noChangeAspect="1"/>
          </p:cNvPicPr>
          <p:nvPr/>
        </p:nvPicPr>
        <p:blipFill>
          <a:blip r:embed="rId4"/>
          <a:stretch>
            <a:fillRect/>
          </a:stretch>
        </p:blipFill>
        <p:spPr>
          <a:xfrm>
            <a:off x="3636720" y="2310619"/>
            <a:ext cx="7848600" cy="2692400"/>
          </a:xfrm>
          <a:prstGeom prst="rect">
            <a:avLst/>
          </a:prstGeom>
        </p:spPr>
      </p:pic>
    </p:spTree>
    <p:extLst>
      <p:ext uri="{BB962C8B-B14F-4D97-AF65-F5344CB8AC3E}">
        <p14:creationId xmlns:p14="http://schemas.microsoft.com/office/powerpoint/2010/main" val="4258421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 with HAVING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3152979"/>
          </a:xfrm>
          <a:prstGeom prst="rect">
            <a:avLst/>
          </a:prstGeom>
        </p:spPr>
        <p:txBody>
          <a:bodyPr wrap="square">
            <a:spAutoFit/>
          </a:bodyPr>
          <a:lstStyle/>
          <a:p>
            <a:pPr marL="1257300" lvl="2" indent="-342900">
              <a:buFont typeface="Arial" panose="020B0604020202020204" pitchFamily="34" charset="0"/>
              <a:buChar char="•"/>
            </a:pP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 similar MySQL extension applies to the </a:t>
            </a:r>
            <a:r>
              <a:rPr lang="en-US" sz="2400" b="1" dirty="0">
                <a:latin typeface="Arial" panose="020B0604020202020204" pitchFamily="34" charset="0"/>
                <a:cs typeface="Arial" panose="020B0604020202020204" pitchFamily="34" charset="0"/>
              </a:rPr>
              <a:t>HAVING</a:t>
            </a:r>
            <a:r>
              <a:rPr lang="en-US" sz="2400" dirty="0">
                <a:latin typeface="Arial" panose="020B0604020202020204" pitchFamily="34" charset="0"/>
                <a:cs typeface="Arial" panose="020B0604020202020204" pitchFamily="34" charset="0"/>
              </a:rPr>
              <a:t> clause. </a:t>
            </a:r>
          </a:p>
          <a:p>
            <a:pPr marL="1257300" lvl="2"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standard SQL, a query cannot refer to </a:t>
            </a:r>
            <a:r>
              <a:rPr lang="en-US" sz="2400" dirty="0" err="1">
                <a:latin typeface="Arial" panose="020B0604020202020204" pitchFamily="34" charset="0"/>
                <a:cs typeface="Arial" panose="020B0604020202020204" pitchFamily="34" charset="0"/>
              </a:rPr>
              <a:t>nonaggregated</a:t>
            </a:r>
            <a:r>
              <a:rPr lang="en-US" sz="2400" dirty="0">
                <a:latin typeface="Arial" panose="020B0604020202020204" pitchFamily="34" charset="0"/>
                <a:cs typeface="Arial" panose="020B0604020202020204" pitchFamily="34" charset="0"/>
              </a:rPr>
              <a:t> columns in the HAVING clause that are not named in the GROUP BY clause. To simplify calculations, a MySQL extension permits references to such columns. This extension assumes that the </a:t>
            </a:r>
            <a:r>
              <a:rPr lang="en-US" sz="2400" dirty="0" err="1">
                <a:latin typeface="Arial" panose="020B0604020202020204" pitchFamily="34" charset="0"/>
                <a:cs typeface="Arial" panose="020B0604020202020204" pitchFamily="34" charset="0"/>
              </a:rPr>
              <a:t>nongrouped</a:t>
            </a:r>
            <a:r>
              <a:rPr lang="en-US" sz="2400" dirty="0">
                <a:latin typeface="Arial" panose="020B0604020202020204" pitchFamily="34" charset="0"/>
                <a:cs typeface="Arial" panose="020B0604020202020204" pitchFamily="34" charset="0"/>
              </a:rPr>
              <a:t> columns have the same group-wise values. Otherwise, the result is indeterminate.</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endParaRPr lang="en-US" sz="2000" dirty="0"/>
          </a:p>
          <a:p>
            <a:pPr lvl="1">
              <a:lnSpc>
                <a:spcPct val="80000"/>
              </a:lnSpc>
              <a:buClr>
                <a:schemeClr val="tx2"/>
              </a:buClr>
              <a:buSzPct val="55000"/>
            </a:pPr>
            <a:endParaRPr lang="en-US" dirty="0"/>
          </a:p>
        </p:txBody>
      </p:sp>
    </p:spTree>
    <p:extLst>
      <p:ext uri="{BB962C8B-B14F-4D97-AF65-F5344CB8AC3E}">
        <p14:creationId xmlns:p14="http://schemas.microsoft.com/office/powerpoint/2010/main" val="3688197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 with HAVING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1298817"/>
          </a:xfrm>
          <a:prstGeom prst="rect">
            <a:avLst/>
          </a:prstGeom>
        </p:spPr>
        <p:txBody>
          <a:bodyPr wrap="square">
            <a:spAutoFit/>
          </a:bodyPr>
          <a:lstStyle/>
          <a:p>
            <a:pPr marL="1257300" lvl="2" indent="-342900">
              <a:buFont typeface="Arial" panose="020B0604020202020204" pitchFamily="34" charset="0"/>
              <a:buChar char="•"/>
            </a:pP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Example:</a:t>
            </a: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endParaRPr lang="en-US" sz="2000"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5038A017-2767-DA43-9BF0-955904CCCC96}"/>
              </a:ext>
            </a:extLst>
          </p:cNvPr>
          <p:cNvPicPr>
            <a:picLocks noChangeAspect="1"/>
          </p:cNvPicPr>
          <p:nvPr/>
        </p:nvPicPr>
        <p:blipFill>
          <a:blip r:embed="rId3"/>
          <a:stretch>
            <a:fillRect/>
          </a:stretch>
        </p:blipFill>
        <p:spPr>
          <a:xfrm>
            <a:off x="942109" y="1953493"/>
            <a:ext cx="9725891" cy="3297382"/>
          </a:xfrm>
          <a:prstGeom prst="rect">
            <a:avLst/>
          </a:prstGeom>
        </p:spPr>
      </p:pic>
    </p:spTree>
    <p:extLst>
      <p:ext uri="{BB962C8B-B14F-4D97-AF65-F5344CB8AC3E}">
        <p14:creationId xmlns:p14="http://schemas.microsoft.com/office/powerpoint/2010/main" val="514363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GROUP BY Clause with HAVING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1175706"/>
          </a:xfrm>
          <a:prstGeom prst="rect">
            <a:avLst/>
          </a:prstGeom>
        </p:spPr>
        <p:txBody>
          <a:bodyPr wrap="square">
            <a:spAutoFit/>
          </a:bodyPr>
          <a:lstStyle/>
          <a:p>
            <a:pPr marL="1257300" lvl="2" indent="-342900">
              <a:buFont typeface="Arial" panose="020B0604020202020204" pitchFamily="34" charset="0"/>
              <a:buChar char="•"/>
            </a:pP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Let’s select number of orders for a particular order date </a:t>
            </a: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And applying condition (HAVING) so that the number of orders for that particular date is &gt; 3</a:t>
            </a:r>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B18DCE47-33F6-4548-B385-3E9865851455}"/>
              </a:ext>
            </a:extLst>
          </p:cNvPr>
          <p:cNvPicPr>
            <a:picLocks noChangeAspect="1"/>
          </p:cNvPicPr>
          <p:nvPr/>
        </p:nvPicPr>
        <p:blipFill>
          <a:blip r:embed="rId3"/>
          <a:stretch>
            <a:fillRect/>
          </a:stretch>
        </p:blipFill>
        <p:spPr>
          <a:xfrm>
            <a:off x="415637" y="2126677"/>
            <a:ext cx="8562108" cy="3380508"/>
          </a:xfrm>
          <a:prstGeom prst="rect">
            <a:avLst/>
          </a:prstGeom>
        </p:spPr>
      </p:pic>
    </p:spTree>
    <p:extLst>
      <p:ext uri="{BB962C8B-B14F-4D97-AF65-F5344CB8AC3E}">
        <p14:creationId xmlns:p14="http://schemas.microsoft.com/office/powerpoint/2010/main" val="4040112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Aggregate Rule</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690767"/>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You cannot apply aggregate as a WHERE clause, you will get an error</a:t>
            </a:r>
            <a:endParaRPr lang="en-US" i="1"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F1877DA1-1E23-F949-9FD2-51B74EB5AFCE}"/>
              </a:ext>
            </a:extLst>
          </p:cNvPr>
          <p:cNvPicPr>
            <a:picLocks noChangeAspect="1"/>
          </p:cNvPicPr>
          <p:nvPr/>
        </p:nvPicPr>
        <p:blipFill>
          <a:blip r:embed="rId3"/>
          <a:stretch>
            <a:fillRect/>
          </a:stretch>
        </p:blipFill>
        <p:spPr>
          <a:xfrm>
            <a:off x="863600" y="1486471"/>
            <a:ext cx="10464800" cy="1921747"/>
          </a:xfrm>
          <a:prstGeom prst="rect">
            <a:avLst/>
          </a:prstGeom>
        </p:spPr>
      </p:pic>
      <p:pic>
        <p:nvPicPr>
          <p:cNvPr id="5" name="Picture 4">
            <a:extLst>
              <a:ext uri="{FF2B5EF4-FFF2-40B4-BE49-F238E27FC236}">
                <a16:creationId xmlns:a16="http://schemas.microsoft.com/office/drawing/2014/main" id="{EB0C2D7E-6516-BE49-A602-27ACEC2C5C6B}"/>
              </a:ext>
            </a:extLst>
          </p:cNvPr>
          <p:cNvPicPr>
            <a:picLocks noChangeAspect="1"/>
          </p:cNvPicPr>
          <p:nvPr/>
        </p:nvPicPr>
        <p:blipFill>
          <a:blip r:embed="rId4"/>
          <a:stretch>
            <a:fillRect/>
          </a:stretch>
        </p:blipFill>
        <p:spPr>
          <a:xfrm>
            <a:off x="889000" y="3830211"/>
            <a:ext cx="10414000" cy="444500"/>
          </a:xfrm>
          <a:prstGeom prst="rect">
            <a:avLst/>
          </a:prstGeom>
        </p:spPr>
      </p:pic>
    </p:spTree>
    <p:extLst>
      <p:ext uri="{BB962C8B-B14F-4D97-AF65-F5344CB8AC3E}">
        <p14:creationId xmlns:p14="http://schemas.microsoft.com/office/powerpoint/2010/main" val="21455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Numeric </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046356"/>
            <a:ext cx="9147879" cy="2468368"/>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ABS</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ABS(n) returns absolute value of </a:t>
            </a:r>
            <a:r>
              <a:rPr lang="en-US" sz="2000" i="1" dirty="0">
                <a:solidFill>
                  <a:schemeClr val="accent5">
                    <a:lumMod val="75000"/>
                  </a:schemeClr>
                </a:solidFill>
                <a:latin typeface="Arial" panose="020B0604020202020204" pitchFamily="34" charset="0"/>
                <a:cs typeface="Arial" panose="020B0604020202020204" pitchFamily="34" charset="0"/>
              </a:rPr>
              <a:t>n. </a:t>
            </a:r>
            <a:r>
              <a:rPr lang="en-US" sz="2000" dirty="0">
                <a:solidFill>
                  <a:schemeClr val="accent5">
                    <a:lumMod val="75000"/>
                  </a:schemeClr>
                </a:solidFill>
                <a:latin typeface="Arial" panose="020B0604020202020204" pitchFamily="34" charset="0"/>
                <a:cs typeface="Arial" panose="020B0604020202020204" pitchFamily="34" charset="0"/>
              </a:rPr>
              <a:t>The following query returns the absolute value (price – 20.00) as the third column:</a:t>
            </a:r>
          </a:p>
          <a:p>
            <a:pPr marL="1257300" lvl="2" indent="-342900">
              <a:buFont typeface="Wingdings" panose="05000000000000000000" pitchFamily="2" charset="2"/>
              <a:buChar char="§"/>
            </a:pPr>
            <a:endParaRPr lang="en-US" sz="2000" i="1" dirty="0">
              <a:solidFill>
                <a:srgbClr val="0070C0"/>
              </a:solidFill>
              <a:latin typeface="Arial" panose="020B0604020202020204" pitchFamily="34" charset="0"/>
              <a:cs typeface="Arial" panose="020B0604020202020204" pitchFamily="34" charset="0"/>
            </a:endParaRPr>
          </a:p>
          <a:p>
            <a:pPr marL="800100" lvl="1" indent="-342900">
              <a:buFont typeface="Wingdings" panose="05000000000000000000" pitchFamily="2" charset="2"/>
              <a:buChar char="§"/>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B2003EB6-A450-7C4A-A4DA-9E2C2149B445}"/>
              </a:ext>
            </a:extLst>
          </p:cNvPr>
          <p:cNvPicPr>
            <a:picLocks noChangeAspect="1"/>
          </p:cNvPicPr>
          <p:nvPr/>
        </p:nvPicPr>
        <p:blipFill>
          <a:blip r:embed="rId3"/>
          <a:stretch>
            <a:fillRect/>
          </a:stretch>
        </p:blipFill>
        <p:spPr>
          <a:xfrm>
            <a:off x="654050" y="2169955"/>
            <a:ext cx="10883900" cy="495300"/>
          </a:xfrm>
          <a:prstGeom prst="rect">
            <a:avLst/>
          </a:prstGeom>
        </p:spPr>
      </p:pic>
      <p:pic>
        <p:nvPicPr>
          <p:cNvPr id="5" name="Picture 4">
            <a:extLst>
              <a:ext uri="{FF2B5EF4-FFF2-40B4-BE49-F238E27FC236}">
                <a16:creationId xmlns:a16="http://schemas.microsoft.com/office/drawing/2014/main" id="{FE7D62C3-B39A-664B-83C3-E7B57840EFD8}"/>
              </a:ext>
            </a:extLst>
          </p:cNvPr>
          <p:cNvPicPr>
            <a:picLocks noChangeAspect="1"/>
          </p:cNvPicPr>
          <p:nvPr/>
        </p:nvPicPr>
        <p:blipFill>
          <a:blip r:embed="rId4"/>
          <a:stretch>
            <a:fillRect/>
          </a:stretch>
        </p:blipFill>
        <p:spPr>
          <a:xfrm>
            <a:off x="1651000" y="2643329"/>
            <a:ext cx="7721427" cy="2856928"/>
          </a:xfrm>
          <a:prstGeom prst="rect">
            <a:avLst/>
          </a:prstGeom>
        </p:spPr>
      </p:pic>
    </p:spTree>
    <p:extLst>
      <p:ext uri="{BB962C8B-B14F-4D97-AF65-F5344CB8AC3E}">
        <p14:creationId xmlns:p14="http://schemas.microsoft.com/office/powerpoint/2010/main" val="1997506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Types of Join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4062651"/>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JOIN </a:t>
            </a:r>
            <a:r>
              <a:rPr lang="en-US" sz="2400" dirty="0">
                <a:solidFill>
                  <a:schemeClr val="tx1">
                    <a:lumMod val="75000"/>
                    <a:lumOff val="25000"/>
                  </a:schemeClr>
                </a:solidFill>
                <a:latin typeface="Arial" panose="020B0604020202020204" pitchFamily="34" charset="0"/>
                <a:cs typeface="Arial" panose="020B0604020202020204" pitchFamily="34" charset="0"/>
              </a:rPr>
              <a:t>clause instructs SQL to join data from two or more tables</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Produces only related rows from the joined tables</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Inner joins </a:t>
            </a:r>
            <a:r>
              <a:rPr lang="en-US" sz="2400" dirty="0">
                <a:solidFill>
                  <a:schemeClr val="tx1">
                    <a:lumMod val="75000"/>
                    <a:lumOff val="25000"/>
                  </a:schemeClr>
                </a:solidFill>
                <a:latin typeface="Arial" panose="020B0604020202020204" pitchFamily="34" charset="0"/>
                <a:cs typeface="Arial" panose="020B0604020202020204" pitchFamily="34" charset="0"/>
              </a:rPr>
              <a:t>are the most common </a:t>
            </a:r>
          </a:p>
          <a:p>
            <a:pPr marL="1257300" lvl="2" indent="-34290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Returned rows must match join conditions </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Outer join </a:t>
            </a:r>
            <a:r>
              <a:rPr lang="en-US" sz="2400" dirty="0">
                <a:solidFill>
                  <a:schemeClr val="tx1">
                    <a:lumMod val="75000"/>
                    <a:lumOff val="25000"/>
                  </a:schemeClr>
                </a:solidFill>
                <a:latin typeface="Arial" panose="020B0604020202020204" pitchFamily="34" charset="0"/>
                <a:cs typeface="Arial" panose="020B0604020202020204" pitchFamily="34" charset="0"/>
              </a:rPr>
              <a:t>returns all rows in first table and only matching rows from second table</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Natural join </a:t>
            </a:r>
            <a:r>
              <a:rPr lang="en-US" sz="2400" dirty="0">
                <a:solidFill>
                  <a:schemeClr val="tx1">
                    <a:lumMod val="75000"/>
                    <a:lumOff val="25000"/>
                  </a:schemeClr>
                </a:solidFill>
                <a:latin typeface="Arial" panose="020B0604020202020204" pitchFamily="34" charset="0"/>
                <a:cs typeface="Arial" panose="020B0604020202020204" pitchFamily="34" charset="0"/>
              </a:rPr>
              <a:t>combines tables where columns of the same name are equal</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Cross join </a:t>
            </a:r>
            <a:r>
              <a:rPr lang="en-US" sz="2400" dirty="0">
                <a:solidFill>
                  <a:schemeClr val="tx1">
                    <a:lumMod val="75000"/>
                    <a:lumOff val="25000"/>
                  </a:schemeClr>
                </a:solidFill>
                <a:latin typeface="Arial" panose="020B0604020202020204" pitchFamily="34" charset="0"/>
                <a:cs typeface="Arial" panose="020B0604020202020204" pitchFamily="34" charset="0"/>
              </a:rPr>
              <a:t>returns one row for each row in the first table, with each row in second table</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Union </a:t>
            </a:r>
            <a:r>
              <a:rPr lang="en-US" sz="2400" dirty="0">
                <a:solidFill>
                  <a:schemeClr val="tx1">
                    <a:lumMod val="75000"/>
                    <a:lumOff val="25000"/>
                  </a:schemeClr>
                </a:solidFill>
                <a:latin typeface="Arial" panose="020B0604020202020204" pitchFamily="34" charset="0"/>
                <a:cs typeface="Arial" panose="020B0604020202020204" pitchFamily="34" charset="0"/>
              </a:rPr>
              <a:t>combines rows from one or more tables</a:t>
            </a: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dirty="0"/>
          </a:p>
        </p:txBody>
      </p:sp>
    </p:spTree>
    <p:extLst>
      <p:ext uri="{BB962C8B-B14F-4D97-AF65-F5344CB8AC3E}">
        <p14:creationId xmlns:p14="http://schemas.microsoft.com/office/powerpoint/2010/main" val="3648756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Types of Join </a:t>
            </a:r>
          </a:p>
        </p:txBody>
      </p:sp>
      <p:pic>
        <p:nvPicPr>
          <p:cNvPr id="4" name="Picture 3">
            <a:extLst>
              <a:ext uri="{FF2B5EF4-FFF2-40B4-BE49-F238E27FC236}">
                <a16:creationId xmlns:a16="http://schemas.microsoft.com/office/drawing/2014/main" id="{FB889E68-D66B-8D4C-9894-A33D67004C12}"/>
              </a:ext>
            </a:extLst>
          </p:cNvPr>
          <p:cNvPicPr>
            <a:picLocks noChangeAspect="1"/>
          </p:cNvPicPr>
          <p:nvPr/>
        </p:nvPicPr>
        <p:blipFill>
          <a:blip r:embed="rId3"/>
          <a:stretch>
            <a:fillRect/>
          </a:stretch>
        </p:blipFill>
        <p:spPr>
          <a:xfrm>
            <a:off x="2291786" y="808550"/>
            <a:ext cx="7558269" cy="4677850"/>
          </a:xfrm>
          <a:prstGeom prst="rect">
            <a:avLst/>
          </a:prstGeom>
        </p:spPr>
      </p:pic>
    </p:spTree>
    <p:extLst>
      <p:ext uri="{BB962C8B-B14F-4D97-AF65-F5344CB8AC3E}">
        <p14:creationId xmlns:p14="http://schemas.microsoft.com/office/powerpoint/2010/main" val="2193536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Writing Joins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3046988"/>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ON </a:t>
            </a:r>
            <a:r>
              <a:rPr lang="en-US" sz="2400" dirty="0">
                <a:solidFill>
                  <a:schemeClr val="tx1">
                    <a:lumMod val="75000"/>
                    <a:lumOff val="25000"/>
                  </a:schemeClr>
                </a:solidFill>
                <a:latin typeface="Arial" panose="020B0604020202020204" pitchFamily="34" charset="0"/>
                <a:cs typeface="Arial" panose="020B0604020202020204" pitchFamily="34" charset="0"/>
              </a:rPr>
              <a:t>keyword used to specify criteria for the joins </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Inner joins </a:t>
            </a:r>
            <a:r>
              <a:rPr lang="en-US" sz="2400" dirty="0">
                <a:solidFill>
                  <a:schemeClr val="tx1">
                    <a:lumMod val="75000"/>
                    <a:lumOff val="25000"/>
                  </a:schemeClr>
                </a:solidFill>
                <a:latin typeface="Arial" panose="020B0604020202020204" pitchFamily="34" charset="0"/>
                <a:cs typeface="Arial" panose="020B0604020202020204" pitchFamily="34" charset="0"/>
              </a:rPr>
              <a:t>are the most common </a:t>
            </a:r>
          </a:p>
          <a:p>
            <a:pPr marL="1257300" lvl="2" indent="-34290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Returned rows must match join conditions </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OUTER/INNER </a:t>
            </a:r>
            <a:r>
              <a:rPr lang="en-US" sz="2400" dirty="0">
                <a:solidFill>
                  <a:schemeClr val="tx1">
                    <a:lumMod val="75000"/>
                    <a:lumOff val="25000"/>
                  </a:schemeClr>
                </a:solidFill>
                <a:latin typeface="Arial" panose="020B0604020202020204" pitchFamily="34" charset="0"/>
                <a:cs typeface="Arial" panose="020B0604020202020204" pitchFamily="34" charset="0"/>
              </a:rPr>
              <a:t>keywords are optional </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LEFT OUTER JOIN </a:t>
            </a:r>
            <a:r>
              <a:rPr lang="en-US" sz="2400" dirty="0">
                <a:solidFill>
                  <a:schemeClr val="tx1">
                    <a:lumMod val="75000"/>
                    <a:lumOff val="25000"/>
                  </a:schemeClr>
                </a:solidFill>
                <a:latin typeface="Arial" panose="020B0604020202020204" pitchFamily="34" charset="0"/>
                <a:cs typeface="Arial" panose="020B0604020202020204" pitchFamily="34" charset="0"/>
              </a:rPr>
              <a:t>returns all rows of the table on the left side of statement and only matching rows from the table on the right side of statement</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RIGHT OUTER JOIN </a:t>
            </a:r>
            <a:r>
              <a:rPr lang="en-US" sz="2400" dirty="0">
                <a:solidFill>
                  <a:schemeClr val="tx1">
                    <a:lumMod val="75000"/>
                    <a:lumOff val="25000"/>
                  </a:schemeClr>
                </a:solidFill>
                <a:latin typeface="Arial" panose="020B0604020202020204" pitchFamily="34" charset="0"/>
                <a:cs typeface="Arial" panose="020B0604020202020204" pitchFamily="34" charset="0"/>
              </a:rPr>
              <a:t>returns all rows of the table on the right side of statement, and only matching rows on the left side of statement </a:t>
            </a:r>
            <a:endParaRPr lang="en-US" b="1" dirty="0"/>
          </a:p>
        </p:txBody>
      </p:sp>
    </p:spTree>
    <p:extLst>
      <p:ext uri="{BB962C8B-B14F-4D97-AF65-F5344CB8AC3E}">
        <p14:creationId xmlns:p14="http://schemas.microsoft.com/office/powerpoint/2010/main" val="368966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Inner Join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2677656"/>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JOIN </a:t>
            </a:r>
            <a:r>
              <a:rPr lang="en-US" sz="2400" dirty="0">
                <a:solidFill>
                  <a:schemeClr val="tx1">
                    <a:lumMod val="75000"/>
                    <a:lumOff val="25000"/>
                  </a:schemeClr>
                </a:solidFill>
                <a:latin typeface="Arial" panose="020B0604020202020204" pitchFamily="34" charset="0"/>
                <a:cs typeface="Arial" panose="020B0604020202020204" pitchFamily="34" charset="0"/>
              </a:rPr>
              <a:t>clause relates rows from one or more tables</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Produces only related rows from the joined tables</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Remember that </a:t>
            </a:r>
            <a:r>
              <a:rPr lang="en-US" sz="2400" b="1" dirty="0">
                <a:solidFill>
                  <a:schemeClr val="tx1">
                    <a:lumMod val="75000"/>
                    <a:lumOff val="25000"/>
                  </a:schemeClr>
                </a:solidFill>
                <a:latin typeface="Arial" panose="020B0604020202020204" pitchFamily="34" charset="0"/>
                <a:cs typeface="Arial" panose="020B0604020202020204" pitchFamily="34" charset="0"/>
              </a:rPr>
              <a:t>PRIMARY KEY </a:t>
            </a:r>
            <a:r>
              <a:rPr lang="en-US" sz="2400" dirty="0">
                <a:solidFill>
                  <a:schemeClr val="tx1">
                    <a:lumMod val="75000"/>
                    <a:lumOff val="25000"/>
                  </a:schemeClr>
                </a:solidFill>
                <a:latin typeface="Arial" panose="020B0604020202020204" pitchFamily="34" charset="0"/>
                <a:cs typeface="Arial" panose="020B0604020202020204" pitchFamily="34" charset="0"/>
              </a:rPr>
              <a:t>is a column or set of columns that uniquely identifies every row in a table. </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And </a:t>
            </a:r>
            <a:r>
              <a:rPr lang="en-US" sz="2400" b="1" dirty="0">
                <a:solidFill>
                  <a:schemeClr val="tx1">
                    <a:lumMod val="75000"/>
                    <a:lumOff val="25000"/>
                  </a:schemeClr>
                </a:solidFill>
                <a:latin typeface="Arial" panose="020B0604020202020204" pitchFamily="34" charset="0"/>
                <a:cs typeface="Arial" panose="020B0604020202020204" pitchFamily="34" charset="0"/>
              </a:rPr>
              <a:t>FOREIGN KEY </a:t>
            </a:r>
            <a:r>
              <a:rPr lang="en-US" sz="2400" dirty="0">
                <a:solidFill>
                  <a:schemeClr val="tx1">
                    <a:lumMod val="75000"/>
                    <a:lumOff val="25000"/>
                  </a:schemeClr>
                </a:solidFill>
                <a:latin typeface="Arial" panose="020B0604020202020204" pitchFamily="34" charset="0"/>
                <a:cs typeface="Arial" panose="020B0604020202020204" pitchFamily="34" charset="0"/>
              </a:rPr>
              <a:t>is a column or set of columns that used to relate to the primary key of another table</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Joining</a:t>
            </a:r>
            <a:r>
              <a:rPr lang="en-US" sz="2400" dirty="0">
                <a:solidFill>
                  <a:schemeClr val="tx1">
                    <a:lumMod val="75000"/>
                    <a:lumOff val="25000"/>
                  </a:schemeClr>
                </a:solidFill>
                <a:latin typeface="Arial" panose="020B0604020202020204" pitchFamily="34" charset="0"/>
                <a:cs typeface="Arial" panose="020B0604020202020204" pitchFamily="34" charset="0"/>
              </a:rPr>
              <a:t> – process of using PK/FK to relate rows from tables</a:t>
            </a:r>
            <a:endParaRPr lang="en-US" dirty="0"/>
          </a:p>
        </p:txBody>
      </p:sp>
      <p:pic>
        <p:nvPicPr>
          <p:cNvPr id="7" name="Picture 6">
            <a:extLst>
              <a:ext uri="{FF2B5EF4-FFF2-40B4-BE49-F238E27FC236}">
                <a16:creationId xmlns:a16="http://schemas.microsoft.com/office/drawing/2014/main" id="{1486AD4E-8B77-6448-8203-9D3D0640FE32}"/>
              </a:ext>
            </a:extLst>
          </p:cNvPr>
          <p:cNvPicPr>
            <a:picLocks noChangeAspect="1"/>
          </p:cNvPicPr>
          <p:nvPr/>
        </p:nvPicPr>
        <p:blipFill>
          <a:blip r:embed="rId3"/>
          <a:stretch>
            <a:fillRect/>
          </a:stretch>
        </p:blipFill>
        <p:spPr>
          <a:xfrm>
            <a:off x="2573310" y="3299258"/>
            <a:ext cx="7231089" cy="2213992"/>
          </a:xfrm>
          <a:prstGeom prst="rect">
            <a:avLst/>
          </a:prstGeom>
        </p:spPr>
      </p:pic>
    </p:spTree>
    <p:extLst>
      <p:ext uri="{BB962C8B-B14F-4D97-AF65-F5344CB8AC3E}">
        <p14:creationId xmlns:p14="http://schemas.microsoft.com/office/powerpoint/2010/main" val="524248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Joining Multiple Tables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461665"/>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JOIN </a:t>
            </a:r>
            <a:r>
              <a:rPr lang="en-US" sz="2400" dirty="0">
                <a:solidFill>
                  <a:schemeClr val="tx1">
                    <a:lumMod val="75000"/>
                    <a:lumOff val="25000"/>
                  </a:schemeClr>
                </a:solidFill>
                <a:latin typeface="Arial" panose="020B0604020202020204" pitchFamily="34" charset="0"/>
                <a:cs typeface="Arial" panose="020B0604020202020204" pitchFamily="34" charset="0"/>
              </a:rPr>
              <a:t>more than two tables – join two tables at the time</a:t>
            </a:r>
          </a:p>
        </p:txBody>
      </p:sp>
      <p:pic>
        <p:nvPicPr>
          <p:cNvPr id="5" name="Picture 4">
            <a:extLst>
              <a:ext uri="{FF2B5EF4-FFF2-40B4-BE49-F238E27FC236}">
                <a16:creationId xmlns:a16="http://schemas.microsoft.com/office/drawing/2014/main" id="{74A5A8D4-3BF8-6B42-AF27-60E4C400E157}"/>
              </a:ext>
            </a:extLst>
          </p:cNvPr>
          <p:cNvPicPr>
            <a:picLocks noChangeAspect="1"/>
          </p:cNvPicPr>
          <p:nvPr/>
        </p:nvPicPr>
        <p:blipFill>
          <a:blip r:embed="rId3"/>
          <a:stretch>
            <a:fillRect/>
          </a:stretch>
        </p:blipFill>
        <p:spPr>
          <a:xfrm>
            <a:off x="2692400" y="1828800"/>
            <a:ext cx="6807200" cy="3200400"/>
          </a:xfrm>
          <a:prstGeom prst="rect">
            <a:avLst/>
          </a:prstGeom>
        </p:spPr>
      </p:pic>
    </p:spTree>
    <p:extLst>
      <p:ext uri="{BB962C8B-B14F-4D97-AF65-F5344CB8AC3E}">
        <p14:creationId xmlns:p14="http://schemas.microsoft.com/office/powerpoint/2010/main" val="586985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Joining Multiple Tables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461665"/>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This is the same statement: </a:t>
            </a:r>
          </a:p>
        </p:txBody>
      </p:sp>
      <p:pic>
        <p:nvPicPr>
          <p:cNvPr id="4" name="Picture 3">
            <a:extLst>
              <a:ext uri="{FF2B5EF4-FFF2-40B4-BE49-F238E27FC236}">
                <a16:creationId xmlns:a16="http://schemas.microsoft.com/office/drawing/2014/main" id="{751A0857-7FBC-AD46-81F8-DB69D0915583}"/>
              </a:ext>
            </a:extLst>
          </p:cNvPr>
          <p:cNvPicPr>
            <a:picLocks noChangeAspect="1"/>
          </p:cNvPicPr>
          <p:nvPr/>
        </p:nvPicPr>
        <p:blipFill>
          <a:blip r:embed="rId3"/>
          <a:stretch>
            <a:fillRect/>
          </a:stretch>
        </p:blipFill>
        <p:spPr>
          <a:xfrm>
            <a:off x="1177636" y="1452599"/>
            <a:ext cx="8617528" cy="4033801"/>
          </a:xfrm>
          <a:prstGeom prst="rect">
            <a:avLst/>
          </a:prstGeom>
        </p:spPr>
      </p:pic>
    </p:spTree>
    <p:extLst>
      <p:ext uri="{BB962C8B-B14F-4D97-AF65-F5344CB8AC3E}">
        <p14:creationId xmlns:p14="http://schemas.microsoft.com/office/powerpoint/2010/main" val="2873446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Using Table Aliases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1200329"/>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Different tables can have columns with identical names</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Need to qualify it with its table</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Use table aliases to qualify a column in this case</a:t>
            </a:r>
          </a:p>
        </p:txBody>
      </p:sp>
      <p:pic>
        <p:nvPicPr>
          <p:cNvPr id="4" name="Picture 3">
            <a:extLst>
              <a:ext uri="{FF2B5EF4-FFF2-40B4-BE49-F238E27FC236}">
                <a16:creationId xmlns:a16="http://schemas.microsoft.com/office/drawing/2014/main" id="{87552D3C-2A31-8944-85B4-841840ED30FB}"/>
              </a:ext>
            </a:extLst>
          </p:cNvPr>
          <p:cNvPicPr>
            <a:picLocks noChangeAspect="1"/>
          </p:cNvPicPr>
          <p:nvPr/>
        </p:nvPicPr>
        <p:blipFill>
          <a:blip r:embed="rId3"/>
          <a:stretch>
            <a:fillRect/>
          </a:stretch>
        </p:blipFill>
        <p:spPr>
          <a:xfrm>
            <a:off x="3435927" y="2577525"/>
            <a:ext cx="4863523" cy="2451100"/>
          </a:xfrm>
          <a:prstGeom prst="rect">
            <a:avLst/>
          </a:prstGeom>
        </p:spPr>
      </p:pic>
    </p:spTree>
    <p:extLst>
      <p:ext uri="{BB962C8B-B14F-4D97-AF65-F5344CB8AC3E}">
        <p14:creationId xmlns:p14="http://schemas.microsoft.com/office/powerpoint/2010/main" val="40645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Using Table Aliases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461665"/>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See what happens if we don’t use table aliases</a:t>
            </a:r>
          </a:p>
        </p:txBody>
      </p:sp>
      <p:pic>
        <p:nvPicPr>
          <p:cNvPr id="5" name="Picture 4">
            <a:extLst>
              <a:ext uri="{FF2B5EF4-FFF2-40B4-BE49-F238E27FC236}">
                <a16:creationId xmlns:a16="http://schemas.microsoft.com/office/drawing/2014/main" id="{305B0544-8EBB-A540-B717-3E62A4AF7624}"/>
              </a:ext>
            </a:extLst>
          </p:cNvPr>
          <p:cNvPicPr>
            <a:picLocks noChangeAspect="1"/>
          </p:cNvPicPr>
          <p:nvPr/>
        </p:nvPicPr>
        <p:blipFill>
          <a:blip r:embed="rId3"/>
          <a:stretch>
            <a:fillRect/>
          </a:stretch>
        </p:blipFill>
        <p:spPr>
          <a:xfrm>
            <a:off x="1782501" y="1539431"/>
            <a:ext cx="7280476" cy="2320433"/>
          </a:xfrm>
          <a:prstGeom prst="rect">
            <a:avLst/>
          </a:prstGeom>
        </p:spPr>
      </p:pic>
      <p:sp>
        <p:nvSpPr>
          <p:cNvPr id="6" name="Rectangle 5">
            <a:extLst>
              <a:ext uri="{FF2B5EF4-FFF2-40B4-BE49-F238E27FC236}">
                <a16:creationId xmlns:a16="http://schemas.microsoft.com/office/drawing/2014/main" id="{3CB4153F-3558-2D4C-8031-1B1F667F6DC7}"/>
              </a:ext>
            </a:extLst>
          </p:cNvPr>
          <p:cNvSpPr/>
          <p:nvPr/>
        </p:nvSpPr>
        <p:spPr>
          <a:xfrm>
            <a:off x="717629" y="4079297"/>
            <a:ext cx="10613986" cy="461665"/>
          </a:xfrm>
          <a:prstGeom prst="rect">
            <a:avLst/>
          </a:prstGeom>
        </p:spPr>
        <p:txBody>
          <a:bodyPr wrap="square">
            <a:spAutoFit/>
          </a:bodyPr>
          <a:lstStyle/>
          <a:p>
            <a:r>
              <a:rPr lang="en-US" dirty="0"/>
              <a:t>	</a:t>
            </a:r>
            <a:r>
              <a:rPr lang="en-US" sz="2400" dirty="0">
                <a:solidFill>
                  <a:schemeClr val="accent5">
                    <a:lumMod val="75000"/>
                  </a:schemeClr>
                </a:solidFill>
                <a:latin typeface="Arial" panose="020B0604020202020204" pitchFamily="34" charset="0"/>
                <a:cs typeface="Arial" panose="020B0604020202020204" pitchFamily="34" charset="0"/>
              </a:rPr>
              <a:t>Error Code: 1052. Column '</a:t>
            </a:r>
            <a:r>
              <a:rPr lang="en-US" sz="2400" dirty="0" err="1">
                <a:solidFill>
                  <a:schemeClr val="accent5">
                    <a:lumMod val="75000"/>
                  </a:schemeClr>
                </a:solidFill>
                <a:latin typeface="Arial" panose="020B0604020202020204" pitchFamily="34" charset="0"/>
                <a:cs typeface="Arial" panose="020B0604020202020204" pitchFamily="34" charset="0"/>
              </a:rPr>
              <a:t>department_id</a:t>
            </a:r>
            <a:r>
              <a:rPr lang="en-US" sz="2400" dirty="0">
                <a:solidFill>
                  <a:schemeClr val="accent5">
                    <a:lumMod val="75000"/>
                  </a:schemeClr>
                </a:solidFill>
                <a:latin typeface="Arial" panose="020B0604020202020204" pitchFamily="34" charset="0"/>
                <a:cs typeface="Arial" panose="020B0604020202020204" pitchFamily="34" charset="0"/>
              </a:rPr>
              <a:t>' in field list is ambiguous</a:t>
            </a:r>
          </a:p>
        </p:txBody>
      </p:sp>
    </p:spTree>
    <p:extLst>
      <p:ext uri="{BB962C8B-B14F-4D97-AF65-F5344CB8AC3E}">
        <p14:creationId xmlns:p14="http://schemas.microsoft.com/office/powerpoint/2010/main" val="1537090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Table Aliases vs Column Aliases</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378866"/>
            <a:ext cx="11277600" cy="1938992"/>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Remember that we can use aliases for columns using </a:t>
            </a:r>
            <a:r>
              <a:rPr lang="en-US" sz="2400" b="1" dirty="0">
                <a:solidFill>
                  <a:schemeClr val="tx1">
                    <a:lumMod val="75000"/>
                    <a:lumOff val="25000"/>
                  </a:schemeClr>
                </a:solidFill>
                <a:latin typeface="Arial" panose="020B0604020202020204" pitchFamily="34" charset="0"/>
                <a:cs typeface="Arial" panose="020B0604020202020204" pitchFamily="34" charset="0"/>
              </a:rPr>
              <a:t>AS</a:t>
            </a:r>
            <a:r>
              <a:rPr lang="en-US" sz="2400" dirty="0">
                <a:solidFill>
                  <a:schemeClr val="tx1">
                    <a:lumMod val="75000"/>
                    <a:lumOff val="25000"/>
                  </a:schemeClr>
                </a:solidFill>
                <a:latin typeface="Arial" panose="020B0604020202020204" pitchFamily="34" charset="0"/>
                <a:cs typeface="Arial" panose="020B0604020202020204" pitchFamily="34" charset="0"/>
              </a:rPr>
              <a:t> keyword</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Column alias can be created without </a:t>
            </a:r>
            <a:r>
              <a:rPr lang="en-US" sz="2400" b="1" dirty="0">
                <a:solidFill>
                  <a:schemeClr val="tx1">
                    <a:lumMod val="75000"/>
                    <a:lumOff val="25000"/>
                  </a:schemeClr>
                </a:solidFill>
                <a:latin typeface="Arial" panose="020B0604020202020204" pitchFamily="34" charset="0"/>
                <a:cs typeface="Arial" panose="020B0604020202020204" pitchFamily="34" charset="0"/>
              </a:rPr>
              <a:t>AS</a:t>
            </a:r>
            <a:r>
              <a:rPr lang="en-US" sz="2400" dirty="0">
                <a:solidFill>
                  <a:schemeClr val="tx1">
                    <a:lumMod val="75000"/>
                    <a:lumOff val="25000"/>
                  </a:schemeClr>
                </a:solidFill>
                <a:latin typeface="Arial" panose="020B0604020202020204" pitchFamily="34" charset="0"/>
                <a:cs typeface="Arial" panose="020B0604020202020204" pitchFamily="34" charset="0"/>
              </a:rPr>
              <a:t> keyword, but we get better readability with it</a:t>
            </a:r>
          </a:p>
          <a:p>
            <a:pPr marL="1257300" lvl="2" indent="-342900">
              <a:buFont typeface="Arial" panose="020B0604020202020204" pitchFamily="34" charset="0"/>
              <a:buChar char="•"/>
            </a:pPr>
            <a:r>
              <a:rPr lang="en-US" sz="2000" dirty="0" err="1">
                <a:solidFill>
                  <a:schemeClr val="accent5">
                    <a:lumMod val="75000"/>
                  </a:schemeClr>
                </a:solidFill>
                <a:latin typeface="Arial" panose="020B0604020202020204" pitchFamily="34" charset="0"/>
                <a:cs typeface="Arial" panose="020B0604020202020204" pitchFamily="34" charset="0"/>
              </a:rPr>
              <a:t>p_name</a:t>
            </a:r>
            <a:r>
              <a:rPr lang="en-US" sz="2000" dirty="0">
                <a:solidFill>
                  <a:schemeClr val="accent5">
                    <a:lumMod val="75000"/>
                  </a:schemeClr>
                </a:solidFill>
                <a:latin typeface="Arial" panose="020B0604020202020204" pitchFamily="34" charset="0"/>
                <a:cs typeface="Arial" panose="020B0604020202020204" pitchFamily="34" charset="0"/>
              </a:rPr>
              <a:t> AS </a:t>
            </a:r>
            <a:r>
              <a:rPr lang="en-US" sz="2000" dirty="0" err="1">
                <a:solidFill>
                  <a:schemeClr val="accent5">
                    <a:lumMod val="75000"/>
                  </a:schemeClr>
                </a:solidFill>
                <a:latin typeface="Arial" panose="020B0604020202020204" pitchFamily="34" charset="0"/>
                <a:cs typeface="Arial" panose="020B0604020202020204" pitchFamily="34" charset="0"/>
              </a:rPr>
              <a:t>product_name</a:t>
            </a:r>
            <a:r>
              <a:rPr lang="en-US" sz="2000" dirty="0">
                <a:solidFill>
                  <a:schemeClr val="accent5">
                    <a:lumMod val="75000"/>
                  </a:schemeClr>
                </a:solidFill>
                <a:latin typeface="Arial" panose="020B0604020202020204" pitchFamily="34" charset="0"/>
                <a:cs typeface="Arial" panose="020B0604020202020204" pitchFamily="34" charset="0"/>
              </a:rPr>
              <a:t> instead of </a:t>
            </a:r>
            <a:r>
              <a:rPr lang="en-US" sz="2000" dirty="0" err="1">
                <a:solidFill>
                  <a:schemeClr val="accent5">
                    <a:lumMod val="75000"/>
                  </a:schemeClr>
                </a:solidFill>
                <a:latin typeface="Arial" panose="020B0604020202020204" pitchFamily="34" charset="0"/>
                <a:cs typeface="Arial" panose="020B0604020202020204" pitchFamily="34" charset="0"/>
              </a:rPr>
              <a:t>p_name</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dirty="0" err="1">
                <a:solidFill>
                  <a:schemeClr val="accent5">
                    <a:lumMod val="75000"/>
                  </a:schemeClr>
                </a:solidFill>
                <a:latin typeface="Arial" panose="020B0604020202020204" pitchFamily="34" charset="0"/>
                <a:cs typeface="Arial" panose="020B0604020202020204" pitchFamily="34" charset="0"/>
              </a:rPr>
              <a:t>product_name</a:t>
            </a:r>
            <a:endParaRPr lang="en-US" sz="2000" dirty="0">
              <a:solidFill>
                <a:schemeClr val="accent5">
                  <a:lumMod val="7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Table aliases </a:t>
            </a:r>
            <a:r>
              <a:rPr lang="en-US" sz="2400" b="1" dirty="0">
                <a:solidFill>
                  <a:schemeClr val="tx1">
                    <a:lumMod val="75000"/>
                    <a:lumOff val="25000"/>
                  </a:schemeClr>
                </a:solidFill>
                <a:latin typeface="Arial" panose="020B0604020202020204" pitchFamily="34" charset="0"/>
                <a:cs typeface="Arial" panose="020B0604020202020204" pitchFamily="34" charset="0"/>
              </a:rPr>
              <a:t>CANNOT</a:t>
            </a:r>
            <a:r>
              <a:rPr lang="en-US" sz="2400" dirty="0">
                <a:solidFill>
                  <a:schemeClr val="tx1">
                    <a:lumMod val="75000"/>
                    <a:lumOff val="25000"/>
                  </a:schemeClr>
                </a:solidFill>
                <a:latin typeface="Arial" panose="020B0604020202020204" pitchFamily="34" charset="0"/>
                <a:cs typeface="Arial" panose="020B0604020202020204" pitchFamily="34" charset="0"/>
              </a:rPr>
              <a:t> use the </a:t>
            </a:r>
            <a:r>
              <a:rPr lang="en-US" sz="2400" b="1" dirty="0">
                <a:solidFill>
                  <a:schemeClr val="tx1">
                    <a:lumMod val="75000"/>
                    <a:lumOff val="25000"/>
                  </a:schemeClr>
                </a:solidFill>
                <a:latin typeface="Arial" panose="020B0604020202020204" pitchFamily="34" charset="0"/>
                <a:cs typeface="Arial" panose="020B0604020202020204" pitchFamily="34" charset="0"/>
              </a:rPr>
              <a:t>AS</a:t>
            </a:r>
            <a:r>
              <a:rPr lang="en-US" sz="2400" dirty="0">
                <a:solidFill>
                  <a:schemeClr val="tx1">
                    <a:lumMod val="75000"/>
                    <a:lumOff val="25000"/>
                  </a:schemeClr>
                </a:solidFill>
                <a:latin typeface="Arial" panose="020B0604020202020204" pitchFamily="34" charset="0"/>
                <a:cs typeface="Arial" panose="020B0604020202020204" pitchFamily="34" charset="0"/>
              </a:rPr>
              <a:t> keyword</a:t>
            </a:r>
          </a:p>
        </p:txBody>
      </p:sp>
    </p:spTree>
    <p:extLst>
      <p:ext uri="{BB962C8B-B14F-4D97-AF65-F5344CB8AC3E}">
        <p14:creationId xmlns:p14="http://schemas.microsoft.com/office/powerpoint/2010/main" val="169348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LEFT OUTER JOINS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378866"/>
            <a:ext cx="11277600" cy="1200329"/>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LEFT JOIN </a:t>
            </a:r>
            <a:r>
              <a:rPr lang="en-US" sz="2400" dirty="0">
                <a:solidFill>
                  <a:schemeClr val="tx1">
                    <a:lumMod val="75000"/>
                    <a:lumOff val="25000"/>
                  </a:schemeClr>
                </a:solidFill>
                <a:latin typeface="Arial" panose="020B0604020202020204" pitchFamily="34" charset="0"/>
                <a:cs typeface="Arial" panose="020B0604020202020204" pitchFamily="34" charset="0"/>
              </a:rPr>
              <a:t>returns all records from left table (table 1) and the matched records from right table (table 2). </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The result is NULL from the right side if there is no match  </a:t>
            </a:r>
          </a:p>
        </p:txBody>
      </p:sp>
      <p:pic>
        <p:nvPicPr>
          <p:cNvPr id="5" name="Picture 4">
            <a:extLst>
              <a:ext uri="{FF2B5EF4-FFF2-40B4-BE49-F238E27FC236}">
                <a16:creationId xmlns:a16="http://schemas.microsoft.com/office/drawing/2014/main" id="{E5B7665E-853B-394B-918A-BEF18AB40375}"/>
              </a:ext>
            </a:extLst>
          </p:cNvPr>
          <p:cNvPicPr>
            <a:picLocks noChangeAspect="1"/>
          </p:cNvPicPr>
          <p:nvPr/>
        </p:nvPicPr>
        <p:blipFill>
          <a:blip r:embed="rId3"/>
          <a:stretch>
            <a:fillRect/>
          </a:stretch>
        </p:blipFill>
        <p:spPr>
          <a:xfrm>
            <a:off x="2427066" y="3056913"/>
            <a:ext cx="6134100" cy="2247900"/>
          </a:xfrm>
          <a:prstGeom prst="rect">
            <a:avLst/>
          </a:prstGeom>
        </p:spPr>
      </p:pic>
    </p:spTree>
    <p:extLst>
      <p:ext uri="{BB962C8B-B14F-4D97-AF65-F5344CB8AC3E}">
        <p14:creationId xmlns:p14="http://schemas.microsoft.com/office/powerpoint/2010/main" val="3119763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Numeric </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046356"/>
            <a:ext cx="9147879" cy="1883593"/>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SIGN</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SIGN(</a:t>
            </a:r>
            <a:r>
              <a:rPr lang="en-US" sz="2000" i="1" dirty="0">
                <a:solidFill>
                  <a:schemeClr val="accent5">
                    <a:lumMod val="75000"/>
                  </a:schemeClr>
                </a:solidFill>
                <a:latin typeface="Arial" panose="020B0604020202020204" pitchFamily="34" charset="0"/>
                <a:cs typeface="Arial" panose="020B0604020202020204" pitchFamily="34" charset="0"/>
              </a:rPr>
              <a:t>n</a:t>
            </a:r>
            <a:r>
              <a:rPr lang="en-US" sz="2000" dirty="0">
                <a:solidFill>
                  <a:schemeClr val="accent5">
                    <a:lumMod val="75000"/>
                  </a:schemeClr>
                </a:solidFill>
                <a:latin typeface="Arial" panose="020B0604020202020204" pitchFamily="34" charset="0"/>
                <a:cs typeface="Arial" panose="020B0604020202020204" pitchFamily="34" charset="0"/>
              </a:rPr>
              <a:t>) returns a value indicting a sign of </a:t>
            </a:r>
            <a:r>
              <a:rPr lang="en-US" sz="2000" b="1" dirty="0">
                <a:solidFill>
                  <a:schemeClr val="accent5">
                    <a:lumMod val="75000"/>
                  </a:schemeClr>
                </a:solidFill>
                <a:latin typeface="Arial" panose="020B0604020202020204" pitchFamily="34" charset="0"/>
                <a:cs typeface="Arial" panose="020B0604020202020204" pitchFamily="34" charset="0"/>
              </a:rPr>
              <a:t>n</a:t>
            </a:r>
            <a:r>
              <a:rPr lang="en-US" sz="2000" dirty="0">
                <a:solidFill>
                  <a:schemeClr val="accent5">
                    <a:lumMod val="75000"/>
                  </a:schemeClr>
                </a:solidFill>
                <a:latin typeface="Arial" panose="020B0604020202020204" pitchFamily="34" charset="0"/>
                <a:cs typeface="Arial" panose="020B0604020202020204" pitchFamily="34" charset="0"/>
              </a:rPr>
              <a:t>. The following query uses SIGN to return the sign of (price – 15) </a:t>
            </a:r>
            <a:endParaRPr lang="en-US"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FC3628E0-A659-F545-B974-A5180F935F52}"/>
              </a:ext>
            </a:extLst>
          </p:cNvPr>
          <p:cNvPicPr>
            <a:picLocks noChangeAspect="1"/>
          </p:cNvPicPr>
          <p:nvPr/>
        </p:nvPicPr>
        <p:blipFill>
          <a:blip r:embed="rId3"/>
          <a:stretch>
            <a:fillRect/>
          </a:stretch>
        </p:blipFill>
        <p:spPr>
          <a:xfrm>
            <a:off x="1866900" y="2132436"/>
            <a:ext cx="8458200" cy="431800"/>
          </a:xfrm>
          <a:prstGeom prst="rect">
            <a:avLst/>
          </a:prstGeom>
        </p:spPr>
      </p:pic>
      <p:pic>
        <p:nvPicPr>
          <p:cNvPr id="5" name="Picture 4">
            <a:extLst>
              <a:ext uri="{FF2B5EF4-FFF2-40B4-BE49-F238E27FC236}">
                <a16:creationId xmlns:a16="http://schemas.microsoft.com/office/drawing/2014/main" id="{FA7F5B43-D6D5-4842-ABE4-399A8BCD9A36}"/>
              </a:ext>
            </a:extLst>
          </p:cNvPr>
          <p:cNvPicPr>
            <a:picLocks noChangeAspect="1"/>
          </p:cNvPicPr>
          <p:nvPr/>
        </p:nvPicPr>
        <p:blipFill>
          <a:blip r:embed="rId4"/>
          <a:stretch>
            <a:fillRect/>
          </a:stretch>
        </p:blipFill>
        <p:spPr>
          <a:xfrm>
            <a:off x="3158836" y="2728444"/>
            <a:ext cx="5853021" cy="2785666"/>
          </a:xfrm>
          <a:prstGeom prst="rect">
            <a:avLst/>
          </a:prstGeom>
        </p:spPr>
      </p:pic>
    </p:spTree>
    <p:extLst>
      <p:ext uri="{BB962C8B-B14F-4D97-AF65-F5344CB8AC3E}">
        <p14:creationId xmlns:p14="http://schemas.microsoft.com/office/powerpoint/2010/main" val="3207901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RIGHT OUTER JOINS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378866"/>
            <a:ext cx="11277600" cy="1200329"/>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RIGHT JOIN </a:t>
            </a:r>
            <a:r>
              <a:rPr lang="en-US" sz="2400" dirty="0">
                <a:solidFill>
                  <a:schemeClr val="tx1">
                    <a:lumMod val="75000"/>
                    <a:lumOff val="25000"/>
                  </a:schemeClr>
                </a:solidFill>
                <a:latin typeface="Arial" panose="020B0604020202020204" pitchFamily="34" charset="0"/>
                <a:cs typeface="Arial" panose="020B0604020202020204" pitchFamily="34" charset="0"/>
              </a:rPr>
              <a:t>returns all records from right table (table 1) and the matched records from left table (table 2). </a:t>
            </a: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The result is NULL from the left side if there is no match  </a:t>
            </a:r>
          </a:p>
        </p:txBody>
      </p:sp>
      <p:sp>
        <p:nvSpPr>
          <p:cNvPr id="4" name="TextBox 3">
            <a:extLst>
              <a:ext uri="{FF2B5EF4-FFF2-40B4-BE49-F238E27FC236}">
                <a16:creationId xmlns:a16="http://schemas.microsoft.com/office/drawing/2014/main" id="{A56F251F-A6B3-0149-904D-67BD796EE113}"/>
              </a:ext>
            </a:extLst>
          </p:cNvPr>
          <p:cNvSpPr txBox="1"/>
          <p:nvPr/>
        </p:nvSpPr>
        <p:spPr>
          <a:xfrm>
            <a:off x="5116010" y="3345084"/>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D8E876CC-12C1-E242-B312-E6BB6DC8E6E0}"/>
              </a:ext>
            </a:extLst>
          </p:cNvPr>
          <p:cNvPicPr>
            <a:picLocks noChangeAspect="1"/>
          </p:cNvPicPr>
          <p:nvPr/>
        </p:nvPicPr>
        <p:blipFill>
          <a:blip r:embed="rId3"/>
          <a:stretch>
            <a:fillRect/>
          </a:stretch>
        </p:blipFill>
        <p:spPr>
          <a:xfrm>
            <a:off x="2633741" y="3187379"/>
            <a:ext cx="5334000" cy="2057400"/>
          </a:xfrm>
          <a:prstGeom prst="rect">
            <a:avLst/>
          </a:prstGeom>
        </p:spPr>
      </p:pic>
    </p:spTree>
    <p:extLst>
      <p:ext uri="{BB962C8B-B14F-4D97-AF65-F5344CB8AC3E}">
        <p14:creationId xmlns:p14="http://schemas.microsoft.com/office/powerpoint/2010/main" val="461483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Subqueries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62177"/>
            <a:ext cx="11277600" cy="224676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Subquery is a query nested within another query (SELECT within SELECT)</a:t>
            </a:r>
          </a:p>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Allow us to query the results of other queries to form complex requests</a:t>
            </a:r>
          </a:p>
          <a:p>
            <a:pPr marL="800100" lvl="1" indent="-342900">
              <a:buFont typeface="Arial" panose="020B0604020202020204" pitchFamily="34" charset="0"/>
              <a:buChar char="•"/>
            </a:pPr>
            <a:r>
              <a:rPr lang="en-US" sz="2000" b="1" dirty="0">
                <a:solidFill>
                  <a:schemeClr val="tx1">
                    <a:lumMod val="75000"/>
                    <a:lumOff val="25000"/>
                  </a:schemeClr>
                </a:solidFill>
                <a:latin typeface="Arial" panose="020B0604020202020204" pitchFamily="34" charset="0"/>
                <a:cs typeface="Arial" panose="020B0604020202020204" pitchFamily="34" charset="0"/>
              </a:rPr>
              <a:t>Single-row subqueries </a:t>
            </a:r>
            <a:r>
              <a:rPr lang="en-US" sz="2000" dirty="0">
                <a:solidFill>
                  <a:schemeClr val="tx1">
                    <a:lumMod val="75000"/>
                    <a:lumOff val="25000"/>
                  </a:schemeClr>
                </a:solidFill>
                <a:latin typeface="Arial" panose="020B0604020202020204" pitchFamily="34" charset="0"/>
                <a:cs typeface="Arial" panose="020B0604020202020204" pitchFamily="34" charset="0"/>
              </a:rPr>
              <a:t>– return a single value</a:t>
            </a:r>
          </a:p>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Return value of the subquery is compared with a column of the outer query using one of the comparison operators </a:t>
            </a:r>
          </a:p>
          <a:p>
            <a:pPr marL="800100" lvl="1" indent="-342900">
              <a:buFont typeface="Arial" panose="020B0604020202020204" pitchFamily="34" charset="0"/>
              <a:buChar char="•"/>
            </a:pPr>
            <a:r>
              <a:rPr lang="en-US" sz="2000" b="1" dirty="0">
                <a:solidFill>
                  <a:schemeClr val="tx1">
                    <a:lumMod val="75000"/>
                    <a:lumOff val="25000"/>
                  </a:schemeClr>
                </a:solidFill>
                <a:latin typeface="Arial" panose="020B0604020202020204" pitchFamily="34" charset="0"/>
                <a:cs typeface="Arial" panose="020B0604020202020204" pitchFamily="34" charset="0"/>
              </a:rPr>
              <a:t>Outer query – </a:t>
            </a:r>
            <a:r>
              <a:rPr lang="en-US" sz="2000" dirty="0">
                <a:solidFill>
                  <a:schemeClr val="tx1">
                    <a:lumMod val="75000"/>
                    <a:lumOff val="25000"/>
                  </a:schemeClr>
                </a:solidFill>
                <a:latin typeface="Arial" panose="020B0604020202020204" pitchFamily="34" charset="0"/>
                <a:cs typeface="Arial" panose="020B0604020202020204" pitchFamily="34" charset="0"/>
              </a:rPr>
              <a:t>query that contains subquery</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b="1" dirty="0">
                <a:solidFill>
                  <a:schemeClr val="tx1">
                    <a:lumMod val="75000"/>
                    <a:lumOff val="25000"/>
                  </a:schemeClr>
                </a:solidFill>
                <a:latin typeface="Arial" panose="020B0604020202020204" pitchFamily="34" charset="0"/>
                <a:cs typeface="Arial" panose="020B0604020202020204" pitchFamily="34" charset="0"/>
              </a:rPr>
              <a:t>Inner Query – </a:t>
            </a:r>
            <a:r>
              <a:rPr lang="en-US" sz="2000" dirty="0">
                <a:solidFill>
                  <a:schemeClr val="tx1">
                    <a:lumMod val="75000"/>
                    <a:lumOff val="25000"/>
                  </a:schemeClr>
                </a:solidFill>
                <a:latin typeface="Arial" panose="020B0604020202020204" pitchFamily="34" charset="0"/>
                <a:cs typeface="Arial" panose="020B0604020202020204" pitchFamily="34" charset="0"/>
              </a:rPr>
              <a:t>subquery itself</a:t>
            </a:r>
            <a:endParaRPr lang="en-US" sz="20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C762758-1D54-BF45-8C9C-20B78907293C}"/>
              </a:ext>
            </a:extLst>
          </p:cNvPr>
          <p:cNvPicPr>
            <a:picLocks noChangeAspect="1"/>
          </p:cNvPicPr>
          <p:nvPr/>
        </p:nvPicPr>
        <p:blipFill>
          <a:blip r:embed="rId3"/>
          <a:stretch>
            <a:fillRect/>
          </a:stretch>
        </p:blipFill>
        <p:spPr>
          <a:xfrm>
            <a:off x="1238490" y="3391382"/>
            <a:ext cx="7500395" cy="1882413"/>
          </a:xfrm>
          <a:prstGeom prst="rect">
            <a:avLst/>
          </a:prstGeom>
        </p:spPr>
      </p:pic>
    </p:spTree>
    <p:extLst>
      <p:ext uri="{BB962C8B-B14F-4D97-AF65-F5344CB8AC3E}">
        <p14:creationId xmlns:p14="http://schemas.microsoft.com/office/powerpoint/2010/main" val="810412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Subqueries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62177"/>
            <a:ext cx="11277600" cy="1323439"/>
          </a:xfrm>
          <a:prstGeom prst="rect">
            <a:avLst/>
          </a:prstGeom>
        </p:spPr>
        <p:txBody>
          <a:bodyPr wrap="square">
            <a:spAutoFit/>
          </a:bodyPr>
          <a:lstStyle/>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Let’s deconstruct it:</a:t>
            </a:r>
          </a:p>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(1) Using max to return maximum shipping date in the Orders table</a:t>
            </a:r>
          </a:p>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(2) Then this max date is used in outer query to compare with </a:t>
            </a:r>
            <a:r>
              <a:rPr lang="en-US" sz="2000" dirty="0" err="1">
                <a:solidFill>
                  <a:schemeClr val="tx1">
                    <a:lumMod val="75000"/>
                    <a:lumOff val="25000"/>
                  </a:schemeClr>
                </a:solidFill>
                <a:latin typeface="Arial" panose="020B0604020202020204" pitchFamily="34" charset="0"/>
                <a:cs typeface="Arial" panose="020B0604020202020204" pitchFamily="34" charset="0"/>
              </a:rPr>
              <a:t>ShippedDate</a:t>
            </a: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D6BF4A5-BFCA-FE46-ACF8-717190ABE8A1}"/>
              </a:ext>
            </a:extLst>
          </p:cNvPr>
          <p:cNvPicPr>
            <a:picLocks noChangeAspect="1"/>
          </p:cNvPicPr>
          <p:nvPr/>
        </p:nvPicPr>
        <p:blipFill>
          <a:blip r:embed="rId3"/>
          <a:stretch>
            <a:fillRect/>
          </a:stretch>
        </p:blipFill>
        <p:spPr>
          <a:xfrm>
            <a:off x="260110" y="2171780"/>
            <a:ext cx="5537200" cy="2120900"/>
          </a:xfrm>
          <a:prstGeom prst="rect">
            <a:avLst/>
          </a:prstGeom>
        </p:spPr>
      </p:pic>
      <p:pic>
        <p:nvPicPr>
          <p:cNvPr id="6" name="Picture 5">
            <a:extLst>
              <a:ext uri="{FF2B5EF4-FFF2-40B4-BE49-F238E27FC236}">
                <a16:creationId xmlns:a16="http://schemas.microsoft.com/office/drawing/2014/main" id="{4BDA3808-251C-1C4D-8855-DCC7EF544B4E}"/>
              </a:ext>
            </a:extLst>
          </p:cNvPr>
          <p:cNvPicPr>
            <a:picLocks noChangeAspect="1"/>
          </p:cNvPicPr>
          <p:nvPr/>
        </p:nvPicPr>
        <p:blipFill>
          <a:blip r:embed="rId4"/>
          <a:stretch>
            <a:fillRect/>
          </a:stretch>
        </p:blipFill>
        <p:spPr>
          <a:xfrm>
            <a:off x="260110" y="4619181"/>
            <a:ext cx="6261100" cy="698500"/>
          </a:xfrm>
          <a:prstGeom prst="rect">
            <a:avLst/>
          </a:prstGeom>
        </p:spPr>
      </p:pic>
    </p:spTree>
    <p:extLst>
      <p:ext uri="{BB962C8B-B14F-4D97-AF65-F5344CB8AC3E}">
        <p14:creationId xmlns:p14="http://schemas.microsoft.com/office/powerpoint/2010/main" val="370963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Subqueries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436739"/>
            <a:ext cx="11277600" cy="2616101"/>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Rules:</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A subquery must always appear within parentheses</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Can embed a subquery inside another query</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If the outer query expects a single value or a list of values from a subquery, the subquery can only use one expression or column name in its select statement </a:t>
            </a:r>
          </a:p>
          <a:p>
            <a:pPr marL="1257300" lvl="2" indent="-342900">
              <a:buFont typeface="Arial" panose="020B0604020202020204" pitchFamily="34" charset="0"/>
              <a:buChar char="•"/>
            </a:pPr>
            <a:r>
              <a:rPr lang="en-US" sz="2000" b="1" dirty="0">
                <a:solidFill>
                  <a:schemeClr val="accent5">
                    <a:lumMod val="75000"/>
                  </a:schemeClr>
                </a:solidFill>
                <a:latin typeface="Arial" panose="020B0604020202020204" pitchFamily="34" charset="0"/>
                <a:cs typeface="Arial" panose="020B0604020202020204" pitchFamily="34" charset="0"/>
              </a:rPr>
              <a:t>When you use the result from a subquery to join a table in a JOIN operation, no index can be used on the join column(s). This is because subquery first generates result on the fly and then the result is used in the join</a:t>
            </a:r>
          </a:p>
        </p:txBody>
      </p:sp>
    </p:spTree>
    <p:extLst>
      <p:ext uri="{BB962C8B-B14F-4D97-AF65-F5344CB8AC3E}">
        <p14:creationId xmlns:p14="http://schemas.microsoft.com/office/powerpoint/2010/main" val="1086514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Subqueries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378866"/>
            <a:ext cx="11277600" cy="830997"/>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If this query returns more than one row, you will get an error:</a:t>
            </a:r>
          </a:p>
          <a:p>
            <a:pPr marL="800100" lvl="1" indent="-342900">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0847F82-364B-B544-A046-AA4F6C951A47}"/>
              </a:ext>
            </a:extLst>
          </p:cNvPr>
          <p:cNvPicPr>
            <a:picLocks noChangeAspect="1"/>
          </p:cNvPicPr>
          <p:nvPr/>
        </p:nvPicPr>
        <p:blipFill>
          <a:blip r:embed="rId3"/>
          <a:stretch>
            <a:fillRect/>
          </a:stretch>
        </p:blipFill>
        <p:spPr>
          <a:xfrm>
            <a:off x="1276350" y="4780405"/>
            <a:ext cx="9639300" cy="622300"/>
          </a:xfrm>
          <a:prstGeom prst="rect">
            <a:avLst/>
          </a:prstGeom>
        </p:spPr>
      </p:pic>
      <p:pic>
        <p:nvPicPr>
          <p:cNvPr id="4" name="Picture 3">
            <a:extLst>
              <a:ext uri="{FF2B5EF4-FFF2-40B4-BE49-F238E27FC236}">
                <a16:creationId xmlns:a16="http://schemas.microsoft.com/office/drawing/2014/main" id="{866B6884-F0EC-264E-8BFF-5468D1C831D6}"/>
              </a:ext>
            </a:extLst>
          </p:cNvPr>
          <p:cNvPicPr>
            <a:picLocks noChangeAspect="1"/>
          </p:cNvPicPr>
          <p:nvPr/>
        </p:nvPicPr>
        <p:blipFill>
          <a:blip r:embed="rId4"/>
          <a:stretch>
            <a:fillRect/>
          </a:stretch>
        </p:blipFill>
        <p:spPr>
          <a:xfrm>
            <a:off x="2419109" y="2349661"/>
            <a:ext cx="7099541" cy="1841339"/>
          </a:xfrm>
          <a:prstGeom prst="rect">
            <a:avLst/>
          </a:prstGeom>
        </p:spPr>
      </p:pic>
    </p:spTree>
    <p:extLst>
      <p:ext uri="{BB962C8B-B14F-4D97-AF65-F5344CB8AC3E}">
        <p14:creationId xmlns:p14="http://schemas.microsoft.com/office/powerpoint/2010/main" val="3841207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Multiple-Row Subqueries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378866"/>
            <a:ext cx="11277600" cy="1200329"/>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Subquery that returns more than one value</a:t>
            </a: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Instead of using a comparison operator, you will use </a:t>
            </a:r>
            <a:r>
              <a:rPr lang="en-US" sz="2400" b="1" dirty="0">
                <a:solidFill>
                  <a:schemeClr val="tx1">
                    <a:lumMod val="75000"/>
                    <a:lumOff val="25000"/>
                  </a:schemeClr>
                </a:solidFill>
                <a:latin typeface="Arial" panose="020B0604020202020204" pitchFamily="34" charset="0"/>
                <a:cs typeface="Arial" panose="020B0604020202020204" pitchFamily="34" charset="0"/>
              </a:rPr>
              <a:t>IN </a:t>
            </a:r>
            <a:r>
              <a:rPr lang="en-US" sz="2400" dirty="0">
                <a:solidFill>
                  <a:schemeClr val="tx1">
                    <a:lumMod val="75000"/>
                    <a:lumOff val="25000"/>
                  </a:schemeClr>
                </a:solidFill>
                <a:latin typeface="Arial" panose="020B0604020202020204" pitchFamily="34" charset="0"/>
                <a:cs typeface="Arial" panose="020B0604020202020204" pitchFamily="34" charset="0"/>
              </a:rPr>
              <a:t>or </a:t>
            </a:r>
            <a:r>
              <a:rPr lang="en-US" sz="2400" b="1" dirty="0">
                <a:solidFill>
                  <a:schemeClr val="tx1">
                    <a:lumMod val="75000"/>
                    <a:lumOff val="25000"/>
                  </a:schemeClr>
                </a:solidFill>
                <a:latin typeface="Arial" panose="020B0604020202020204" pitchFamily="34" charset="0"/>
                <a:cs typeface="Arial" panose="020B0604020202020204" pitchFamily="34" charset="0"/>
              </a:rPr>
              <a:t>NOT IN </a:t>
            </a:r>
            <a:r>
              <a:rPr lang="en-US" sz="2400" dirty="0">
                <a:solidFill>
                  <a:schemeClr val="tx1">
                    <a:lumMod val="75000"/>
                    <a:lumOff val="25000"/>
                  </a:schemeClr>
                </a:solidFill>
                <a:latin typeface="Arial" panose="020B0604020202020204" pitchFamily="34" charset="0"/>
                <a:cs typeface="Arial" panose="020B0604020202020204" pitchFamily="34" charset="0"/>
              </a:rPr>
              <a:t>in a where clause</a:t>
            </a:r>
            <a:endParaRPr lang="en-US" sz="24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1E8F0CF-7BFC-AF49-99DE-2A392A8F7421}"/>
              </a:ext>
            </a:extLst>
          </p:cNvPr>
          <p:cNvPicPr>
            <a:picLocks noChangeAspect="1"/>
          </p:cNvPicPr>
          <p:nvPr/>
        </p:nvPicPr>
        <p:blipFill>
          <a:blip r:embed="rId3"/>
          <a:stretch>
            <a:fillRect/>
          </a:stretch>
        </p:blipFill>
        <p:spPr>
          <a:xfrm>
            <a:off x="1009650" y="2542331"/>
            <a:ext cx="9974725" cy="1333500"/>
          </a:xfrm>
          <a:prstGeom prst="rect">
            <a:avLst/>
          </a:prstGeom>
        </p:spPr>
      </p:pic>
      <p:pic>
        <p:nvPicPr>
          <p:cNvPr id="6" name="Picture 5">
            <a:extLst>
              <a:ext uri="{FF2B5EF4-FFF2-40B4-BE49-F238E27FC236}">
                <a16:creationId xmlns:a16="http://schemas.microsoft.com/office/drawing/2014/main" id="{3A44A5CB-C35F-274B-B717-B5F1060754D8}"/>
              </a:ext>
            </a:extLst>
          </p:cNvPr>
          <p:cNvPicPr>
            <a:picLocks noChangeAspect="1"/>
          </p:cNvPicPr>
          <p:nvPr/>
        </p:nvPicPr>
        <p:blipFill>
          <a:blip r:embed="rId4"/>
          <a:stretch>
            <a:fillRect/>
          </a:stretch>
        </p:blipFill>
        <p:spPr>
          <a:xfrm>
            <a:off x="1009650" y="3926952"/>
            <a:ext cx="10172700" cy="1617321"/>
          </a:xfrm>
          <a:prstGeom prst="rect">
            <a:avLst/>
          </a:prstGeom>
        </p:spPr>
      </p:pic>
    </p:spTree>
    <p:extLst>
      <p:ext uri="{BB962C8B-B14F-4D97-AF65-F5344CB8AC3E}">
        <p14:creationId xmlns:p14="http://schemas.microsoft.com/office/powerpoint/2010/main" val="3244548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Subqueries cont.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378866"/>
            <a:ext cx="11277600" cy="1569660"/>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Subquery can appear in a:</a:t>
            </a:r>
          </a:p>
          <a:p>
            <a:pPr marL="1257300" lvl="2"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SELECT clause</a:t>
            </a:r>
          </a:p>
          <a:p>
            <a:pPr marL="1257300" lvl="2"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FROM clause</a:t>
            </a:r>
          </a:p>
          <a:p>
            <a:pPr marL="1257300" lvl="2"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WHERE clause </a:t>
            </a:r>
          </a:p>
        </p:txBody>
      </p:sp>
    </p:spTree>
    <p:extLst>
      <p:ext uri="{BB962C8B-B14F-4D97-AF65-F5344CB8AC3E}">
        <p14:creationId xmlns:p14="http://schemas.microsoft.com/office/powerpoint/2010/main" val="2106516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Subqueries cont.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378866"/>
            <a:ext cx="11277600" cy="3785652"/>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Advantages of using subquery:</a:t>
            </a:r>
          </a:p>
          <a:p>
            <a:pPr marL="1257300" lvl="2" indent="-342900">
              <a:buFont typeface="Arial" panose="020B0604020202020204" pitchFamily="34" charset="0"/>
              <a:buChar char="•"/>
            </a:pPr>
            <a:r>
              <a:rPr lang="en-US" dirty="0">
                <a:solidFill>
                  <a:schemeClr val="accent5">
                    <a:lumMod val="75000"/>
                  </a:schemeClr>
                </a:solidFill>
                <a:latin typeface="Arial" panose="020B0604020202020204" pitchFamily="34" charset="0"/>
                <a:cs typeface="Arial" panose="020B0604020202020204" pitchFamily="34" charset="0"/>
              </a:rPr>
              <a:t>Subqueries structure a complex query into isolated parts - complex query can be broken down into a series of logical steps for easy understanding and code maintenance.</a:t>
            </a:r>
            <a:endParaRPr lang="en-US" sz="2000" dirty="0">
              <a:solidFill>
                <a:schemeClr val="accent5">
                  <a:lumMod val="7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solidFill>
                  <a:schemeClr val="accent5">
                    <a:lumMod val="75000"/>
                  </a:schemeClr>
                </a:solidFill>
                <a:latin typeface="Arial" panose="020B0604020202020204" pitchFamily="34" charset="0"/>
                <a:cs typeface="Arial" panose="020B0604020202020204" pitchFamily="34" charset="0"/>
              </a:rPr>
              <a:t>Subqueries allow you to use the results of another query in the outer query</a:t>
            </a:r>
            <a:endParaRPr lang="en-US" sz="2000" dirty="0">
              <a:solidFill>
                <a:schemeClr val="accent5">
                  <a:lumMod val="75000"/>
                </a:schemeClr>
              </a:solidFill>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solidFill>
                  <a:schemeClr val="accent5">
                    <a:lumMod val="75000"/>
                  </a:schemeClr>
                </a:solidFill>
                <a:latin typeface="Arial" panose="020B0604020202020204" pitchFamily="34" charset="0"/>
                <a:cs typeface="Arial" panose="020B0604020202020204" pitchFamily="34" charset="0"/>
              </a:rPr>
              <a:t>In some cases, subqueries can replace complex joins and unions and subqueries are easier to understand</a:t>
            </a:r>
            <a:r>
              <a:rPr lang="en-US" sz="2000" dirty="0">
                <a:solidFill>
                  <a:schemeClr val="accent5">
                    <a:lumMod val="75000"/>
                  </a:schemeClr>
                </a:solidFill>
                <a:latin typeface="Arial" panose="020B0604020202020204" pitchFamily="34" charset="0"/>
                <a:cs typeface="Arial" panose="020B0604020202020204" pitchFamily="34" charset="0"/>
              </a:rPr>
              <a:t> </a:t>
            </a:r>
          </a:p>
          <a:p>
            <a:pPr marL="1257300" lvl="2" indent="-342900">
              <a:buFont typeface="Arial" panose="020B0604020202020204" pitchFamily="34" charset="0"/>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Disadvantages of using subquery:</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Database server (optimizer) may need to perform additional steps (sorting), can be slower. If you can re-write with JOIN do so</a:t>
            </a:r>
          </a:p>
          <a:p>
            <a:pPr marL="1257300" lvl="2"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When you use JOIN optimizer gets data more efficiently </a:t>
            </a:r>
          </a:p>
          <a:p>
            <a:pPr marL="1257300" lvl="2" indent="-342900">
              <a:buFont typeface="Arial" panose="020B0604020202020204" pitchFamily="34" charset="0"/>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894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0" y="313440"/>
            <a:ext cx="7997707"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Special Functionality – Limiting Number of Rows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690767"/>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Limiting number of Rows – </a:t>
            </a:r>
            <a:r>
              <a:rPr lang="en-US" sz="2400" b="1" dirty="0">
                <a:solidFill>
                  <a:schemeClr val="tx1">
                    <a:lumMod val="75000"/>
                    <a:lumOff val="25000"/>
                  </a:schemeClr>
                </a:solidFill>
                <a:latin typeface="Arial" panose="020B0604020202020204" pitchFamily="34" charset="0"/>
                <a:cs typeface="Arial" panose="020B0604020202020204" pitchFamily="34" charset="0"/>
              </a:rPr>
              <a:t>LIMIT </a:t>
            </a:r>
            <a:r>
              <a:rPr lang="en-US" sz="2400" dirty="0">
                <a:solidFill>
                  <a:schemeClr val="tx1">
                    <a:lumMod val="75000"/>
                    <a:lumOff val="25000"/>
                  </a:schemeClr>
                </a:solidFill>
                <a:latin typeface="Arial" panose="020B0604020202020204" pitchFamily="34" charset="0"/>
                <a:cs typeface="Arial" panose="020B0604020202020204" pitchFamily="34" charset="0"/>
              </a:rPr>
              <a:t>clause </a:t>
            </a:r>
            <a:endParaRPr lang="en-US"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311A03A1-B5E9-0B4D-83EB-8CE652EFBA29}"/>
              </a:ext>
            </a:extLst>
          </p:cNvPr>
          <p:cNvPicPr>
            <a:picLocks noChangeAspect="1"/>
          </p:cNvPicPr>
          <p:nvPr/>
        </p:nvPicPr>
        <p:blipFill>
          <a:blip r:embed="rId3"/>
          <a:stretch>
            <a:fillRect/>
          </a:stretch>
        </p:blipFill>
        <p:spPr>
          <a:xfrm>
            <a:off x="1454727" y="1644648"/>
            <a:ext cx="8495723" cy="520700"/>
          </a:xfrm>
          <a:prstGeom prst="rect">
            <a:avLst/>
          </a:prstGeom>
        </p:spPr>
      </p:pic>
      <p:pic>
        <p:nvPicPr>
          <p:cNvPr id="5" name="Picture 4">
            <a:extLst>
              <a:ext uri="{FF2B5EF4-FFF2-40B4-BE49-F238E27FC236}">
                <a16:creationId xmlns:a16="http://schemas.microsoft.com/office/drawing/2014/main" id="{8BDF3B4F-C276-544B-B758-0A7317889180}"/>
              </a:ext>
            </a:extLst>
          </p:cNvPr>
          <p:cNvPicPr>
            <a:picLocks noChangeAspect="1"/>
          </p:cNvPicPr>
          <p:nvPr/>
        </p:nvPicPr>
        <p:blipFill>
          <a:blip r:embed="rId4"/>
          <a:stretch>
            <a:fillRect/>
          </a:stretch>
        </p:blipFill>
        <p:spPr>
          <a:xfrm>
            <a:off x="1903841" y="2286000"/>
            <a:ext cx="7137400" cy="2286000"/>
          </a:xfrm>
          <a:prstGeom prst="rect">
            <a:avLst/>
          </a:prstGeom>
        </p:spPr>
      </p:pic>
    </p:spTree>
    <p:extLst>
      <p:ext uri="{BB962C8B-B14F-4D97-AF65-F5344CB8AC3E}">
        <p14:creationId xmlns:p14="http://schemas.microsoft.com/office/powerpoint/2010/main" val="325894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8582" y="313440"/>
            <a:ext cx="9781309"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Special Functionality – DISTINCT on Multiple Columns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990934"/>
            <a:ext cx="11277600" cy="1698927"/>
          </a:xfrm>
          <a:prstGeom prst="rect">
            <a:avLst/>
          </a:prstGeom>
        </p:spPr>
        <p:txBody>
          <a:bodyPr wrap="square">
            <a:spAutoFit/>
          </a:bodyPr>
          <a:lstStyle/>
          <a:p>
            <a:pPr marL="800100" lvl="1" indent="-342900">
              <a:buFont typeface="Arial" panose="020B0604020202020204" pitchFamily="34" charset="0"/>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When a query returns multiple columns, two rows are considered duplicates if all their columns have the same values. They are not duplicates if only one column has the same values</a:t>
            </a:r>
          </a:p>
          <a:p>
            <a:pPr marL="800100" lvl="1" indent="-342900">
              <a:buFont typeface="Arial" panose="020B0604020202020204" pitchFamily="34" charset="0"/>
              <a:buChar char="•"/>
            </a:pPr>
            <a:endParaRPr lang="en-US" dirty="0"/>
          </a:p>
          <a:p>
            <a:pPr lvl="1">
              <a:lnSpc>
                <a:spcPct val="80000"/>
              </a:lnSpc>
              <a:buClr>
                <a:schemeClr val="tx2"/>
              </a:buClr>
              <a:buSzPct val="55000"/>
            </a:pPr>
            <a:endParaRPr lang="en-US" dirty="0"/>
          </a:p>
        </p:txBody>
      </p:sp>
      <p:pic>
        <p:nvPicPr>
          <p:cNvPr id="6" name="Picture 5">
            <a:extLst>
              <a:ext uri="{FF2B5EF4-FFF2-40B4-BE49-F238E27FC236}">
                <a16:creationId xmlns:a16="http://schemas.microsoft.com/office/drawing/2014/main" id="{FDE3233B-5E0A-EE42-98B3-931EAD302892}"/>
              </a:ext>
            </a:extLst>
          </p:cNvPr>
          <p:cNvPicPr>
            <a:picLocks noChangeAspect="1"/>
          </p:cNvPicPr>
          <p:nvPr/>
        </p:nvPicPr>
        <p:blipFill>
          <a:blip r:embed="rId3"/>
          <a:stretch>
            <a:fillRect/>
          </a:stretch>
        </p:blipFill>
        <p:spPr>
          <a:xfrm>
            <a:off x="1193800" y="2338529"/>
            <a:ext cx="9804400" cy="546100"/>
          </a:xfrm>
          <a:prstGeom prst="rect">
            <a:avLst/>
          </a:prstGeom>
        </p:spPr>
      </p:pic>
      <p:pic>
        <p:nvPicPr>
          <p:cNvPr id="7" name="Picture 6">
            <a:extLst>
              <a:ext uri="{FF2B5EF4-FFF2-40B4-BE49-F238E27FC236}">
                <a16:creationId xmlns:a16="http://schemas.microsoft.com/office/drawing/2014/main" id="{845196FA-B5FD-D143-B053-E30A79418542}"/>
              </a:ext>
            </a:extLst>
          </p:cNvPr>
          <p:cNvPicPr>
            <a:picLocks noChangeAspect="1"/>
          </p:cNvPicPr>
          <p:nvPr/>
        </p:nvPicPr>
        <p:blipFill>
          <a:blip r:embed="rId4"/>
          <a:stretch>
            <a:fillRect/>
          </a:stretch>
        </p:blipFill>
        <p:spPr>
          <a:xfrm>
            <a:off x="3616036" y="3119353"/>
            <a:ext cx="4632614" cy="2231389"/>
          </a:xfrm>
          <a:prstGeom prst="rect">
            <a:avLst/>
          </a:prstGeom>
        </p:spPr>
      </p:pic>
    </p:spTree>
    <p:extLst>
      <p:ext uri="{BB962C8B-B14F-4D97-AF65-F5344CB8AC3E}">
        <p14:creationId xmlns:p14="http://schemas.microsoft.com/office/powerpoint/2010/main" val="20367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Numeric </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046356"/>
            <a:ext cx="8811491" cy="2499146"/>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TRUNCATE</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TRUNCATE(</a:t>
            </a:r>
            <a:r>
              <a:rPr lang="en-US" sz="2000" b="1" i="1" dirty="0" err="1">
                <a:solidFill>
                  <a:schemeClr val="accent5">
                    <a:lumMod val="75000"/>
                  </a:schemeClr>
                </a:solidFill>
                <a:latin typeface="Arial" panose="020B0604020202020204" pitchFamily="34" charset="0"/>
                <a:cs typeface="Arial" panose="020B0604020202020204" pitchFamily="34" charset="0"/>
              </a:rPr>
              <a:t>n,d</a:t>
            </a:r>
            <a:r>
              <a:rPr lang="en-US" sz="2000" dirty="0">
                <a:solidFill>
                  <a:schemeClr val="accent5">
                    <a:lumMod val="75000"/>
                  </a:schemeClr>
                </a:solidFill>
                <a:latin typeface="Arial" panose="020B0604020202020204" pitchFamily="34" charset="0"/>
                <a:cs typeface="Arial" panose="020B0604020202020204" pitchFamily="34" charset="0"/>
              </a:rPr>
              <a:t>) returns a number truncated to a certain number of decimal places. </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Argument n is the number to truncate and d the number of decimal places</a:t>
            </a:r>
            <a:endParaRPr lang="en-US"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6" name="Picture 5">
            <a:extLst>
              <a:ext uri="{FF2B5EF4-FFF2-40B4-BE49-F238E27FC236}">
                <a16:creationId xmlns:a16="http://schemas.microsoft.com/office/drawing/2014/main" id="{FCAEEC77-8A22-D649-AC78-6113E0A7694E}"/>
              </a:ext>
            </a:extLst>
          </p:cNvPr>
          <p:cNvPicPr>
            <a:picLocks noChangeAspect="1"/>
          </p:cNvPicPr>
          <p:nvPr/>
        </p:nvPicPr>
        <p:blipFill>
          <a:blip r:embed="rId3"/>
          <a:stretch>
            <a:fillRect/>
          </a:stretch>
        </p:blipFill>
        <p:spPr>
          <a:xfrm>
            <a:off x="1482436" y="2697283"/>
            <a:ext cx="7925234" cy="394979"/>
          </a:xfrm>
          <a:prstGeom prst="rect">
            <a:avLst/>
          </a:prstGeom>
        </p:spPr>
      </p:pic>
      <p:pic>
        <p:nvPicPr>
          <p:cNvPr id="7" name="Picture 6">
            <a:extLst>
              <a:ext uri="{FF2B5EF4-FFF2-40B4-BE49-F238E27FC236}">
                <a16:creationId xmlns:a16="http://schemas.microsoft.com/office/drawing/2014/main" id="{23FE907C-F2BC-174B-AA1E-015174FABE28}"/>
              </a:ext>
            </a:extLst>
          </p:cNvPr>
          <p:cNvPicPr>
            <a:picLocks noChangeAspect="1"/>
          </p:cNvPicPr>
          <p:nvPr/>
        </p:nvPicPr>
        <p:blipFill>
          <a:blip r:embed="rId4"/>
          <a:stretch>
            <a:fillRect/>
          </a:stretch>
        </p:blipFill>
        <p:spPr>
          <a:xfrm>
            <a:off x="2933700" y="3141782"/>
            <a:ext cx="5619991" cy="2362189"/>
          </a:xfrm>
          <a:prstGeom prst="rect">
            <a:avLst/>
          </a:prstGeom>
        </p:spPr>
      </p:pic>
    </p:spTree>
    <p:extLst>
      <p:ext uri="{BB962C8B-B14F-4D97-AF65-F5344CB8AC3E}">
        <p14:creationId xmlns:p14="http://schemas.microsoft.com/office/powerpoint/2010/main" val="1897487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CASE Statement </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572834"/>
            <a:ext cx="9147879" cy="2745367"/>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CASE</a:t>
            </a:r>
            <a:r>
              <a:rPr lang="en-US" sz="2400" dirty="0">
                <a:solidFill>
                  <a:schemeClr val="tx1">
                    <a:lumMod val="75000"/>
                    <a:lumOff val="25000"/>
                  </a:schemeClr>
                </a:solidFill>
                <a:latin typeface="Arial" panose="020B0604020202020204" pitchFamily="34" charset="0"/>
                <a:cs typeface="Arial" panose="020B0604020202020204" pitchFamily="34" charset="0"/>
              </a:rPr>
              <a:t> expression allows for dynamic query output where column value vary depending on the value of the column</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CASE:</a:t>
            </a:r>
          </a:p>
          <a:p>
            <a:pPr marL="800100" lvl="1" indent="-342900">
              <a:buFont typeface="Wingdings" panose="05000000000000000000" pitchFamily="2" charset="2"/>
              <a:buChar char="§"/>
            </a:pPr>
            <a:r>
              <a:rPr lang="en-US" sz="2400" dirty="0">
                <a:solidFill>
                  <a:schemeClr val="accent5">
                    <a:lumMod val="75000"/>
                  </a:schemeClr>
                </a:solidFill>
                <a:latin typeface="Arial" panose="020B0604020202020204" pitchFamily="34" charset="0"/>
                <a:cs typeface="Arial" panose="020B0604020202020204" pitchFamily="34" charset="0"/>
              </a:rPr>
              <a:t>Simple</a:t>
            </a:r>
          </a:p>
          <a:p>
            <a:pPr marL="800100" lvl="1" indent="-342900">
              <a:buFont typeface="Wingdings" panose="05000000000000000000" pitchFamily="2" charset="2"/>
              <a:buChar char="§"/>
            </a:pPr>
            <a:r>
              <a:rPr lang="en-US" sz="2400" dirty="0">
                <a:solidFill>
                  <a:schemeClr val="accent5">
                    <a:lumMod val="75000"/>
                  </a:schemeClr>
                </a:solidFill>
                <a:latin typeface="Arial" panose="020B0604020202020204" pitchFamily="34" charset="0"/>
                <a:cs typeface="Arial" panose="020B0604020202020204" pitchFamily="34" charset="0"/>
              </a:rPr>
              <a:t>Searched</a:t>
            </a:r>
            <a:endParaRPr lang="en-US" dirty="0">
              <a:solidFill>
                <a:schemeClr val="accent5">
                  <a:lumMod val="7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spTree>
    <p:extLst>
      <p:ext uri="{BB962C8B-B14F-4D97-AF65-F5344CB8AC3E}">
        <p14:creationId xmlns:p14="http://schemas.microsoft.com/office/powerpoint/2010/main" val="4291112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CASE Statement - Simple </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949374"/>
            <a:ext cx="9147879" cy="2075761"/>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Simple CASE – </a:t>
            </a:r>
            <a:r>
              <a:rPr lang="en-US" sz="2400" i="1" dirty="0" err="1">
                <a:solidFill>
                  <a:schemeClr val="tx1">
                    <a:lumMod val="75000"/>
                    <a:lumOff val="25000"/>
                  </a:schemeClr>
                </a:solidFill>
                <a:latin typeface="Arial" panose="020B0604020202020204" pitchFamily="34" charset="0"/>
                <a:cs typeface="Arial" panose="020B0604020202020204" pitchFamily="34" charset="0"/>
              </a:rPr>
              <a:t>column_name</a:t>
            </a:r>
            <a:r>
              <a:rPr lang="en-US" sz="2400" i="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is compared to </a:t>
            </a:r>
            <a:r>
              <a:rPr lang="en-US" sz="2400" i="1" dirty="0" err="1">
                <a:solidFill>
                  <a:schemeClr val="tx1">
                    <a:lumMod val="75000"/>
                    <a:lumOff val="25000"/>
                  </a:schemeClr>
                </a:solidFill>
                <a:latin typeface="Arial" panose="020B0604020202020204" pitchFamily="34" charset="0"/>
                <a:cs typeface="Arial" panose="020B0604020202020204" pitchFamily="34" charset="0"/>
              </a:rPr>
              <a:t>equal_values</a:t>
            </a:r>
            <a:r>
              <a:rPr lang="en-US" sz="2400" i="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in the WHEN clause</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If </a:t>
            </a:r>
            <a:r>
              <a:rPr lang="en-US" sz="2400" i="1" dirty="0" err="1">
                <a:solidFill>
                  <a:schemeClr val="tx1">
                    <a:lumMod val="75000"/>
                    <a:lumOff val="25000"/>
                  </a:schemeClr>
                </a:solidFill>
                <a:latin typeface="Arial" panose="020B0604020202020204" pitchFamily="34" charset="0"/>
                <a:cs typeface="Arial" panose="020B0604020202020204" pitchFamily="34" charset="0"/>
              </a:rPr>
              <a:t>column_name</a:t>
            </a:r>
            <a:r>
              <a:rPr lang="en-US" sz="2400" i="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matches a </a:t>
            </a:r>
            <a:r>
              <a:rPr lang="en-US" sz="2400" b="1" dirty="0">
                <a:solidFill>
                  <a:schemeClr val="tx1">
                    <a:lumMod val="75000"/>
                    <a:lumOff val="25000"/>
                  </a:schemeClr>
                </a:solidFill>
                <a:latin typeface="Arial" panose="020B0604020202020204" pitchFamily="34" charset="0"/>
                <a:cs typeface="Arial" panose="020B0604020202020204" pitchFamily="34" charset="0"/>
              </a:rPr>
              <a:t>WHEN</a:t>
            </a:r>
            <a:r>
              <a:rPr lang="en-US" sz="2400" dirty="0">
                <a:solidFill>
                  <a:schemeClr val="tx1">
                    <a:lumMod val="75000"/>
                    <a:lumOff val="25000"/>
                  </a:schemeClr>
                </a:solidFill>
                <a:latin typeface="Arial" panose="020B0604020202020204" pitchFamily="34" charset="0"/>
                <a:cs typeface="Arial" panose="020B0604020202020204" pitchFamily="34" charset="0"/>
              </a:rPr>
              <a:t> value, the value right after the </a:t>
            </a:r>
            <a:r>
              <a:rPr lang="en-US" sz="2400" b="1" dirty="0">
                <a:solidFill>
                  <a:schemeClr val="tx1">
                    <a:lumMod val="75000"/>
                    <a:lumOff val="25000"/>
                  </a:schemeClr>
                </a:solidFill>
                <a:latin typeface="Arial" panose="020B0604020202020204" pitchFamily="34" charset="0"/>
                <a:cs typeface="Arial" panose="020B0604020202020204" pitchFamily="34" charset="0"/>
              </a:rPr>
              <a:t>THEN</a:t>
            </a:r>
            <a:r>
              <a:rPr lang="en-US" sz="2400" dirty="0">
                <a:solidFill>
                  <a:schemeClr val="tx1">
                    <a:lumMod val="75000"/>
                    <a:lumOff val="25000"/>
                  </a:schemeClr>
                </a:solidFill>
                <a:latin typeface="Arial" panose="020B0604020202020204" pitchFamily="34" charset="0"/>
                <a:cs typeface="Arial" panose="020B0604020202020204" pitchFamily="34" charset="0"/>
              </a:rPr>
              <a:t> clause is returned and </a:t>
            </a:r>
            <a:r>
              <a:rPr lang="en-US" sz="2400" b="1" dirty="0">
                <a:solidFill>
                  <a:schemeClr val="tx1">
                    <a:lumMod val="75000"/>
                    <a:lumOff val="25000"/>
                  </a:schemeClr>
                </a:solidFill>
                <a:latin typeface="Arial" panose="020B0604020202020204" pitchFamily="34" charset="0"/>
                <a:cs typeface="Arial" panose="020B0604020202020204" pitchFamily="34" charset="0"/>
              </a:rPr>
              <a:t>CASE</a:t>
            </a:r>
            <a:r>
              <a:rPr lang="en-US" sz="2400" dirty="0">
                <a:solidFill>
                  <a:schemeClr val="tx1">
                    <a:lumMod val="75000"/>
                    <a:lumOff val="25000"/>
                  </a:schemeClr>
                </a:solidFill>
                <a:latin typeface="Arial" panose="020B0604020202020204" pitchFamily="34" charset="0"/>
                <a:cs typeface="Arial" panose="020B0604020202020204" pitchFamily="34" charset="0"/>
              </a:rPr>
              <a:t> process stops</a:t>
            </a:r>
            <a:endParaRPr lang="en-US" sz="2000"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B37CC52B-BEE2-FE4C-81C4-BE72EF3C1F02}"/>
              </a:ext>
            </a:extLst>
          </p:cNvPr>
          <p:cNvPicPr>
            <a:picLocks noChangeAspect="1"/>
          </p:cNvPicPr>
          <p:nvPr/>
        </p:nvPicPr>
        <p:blipFill>
          <a:blip r:embed="rId3"/>
          <a:stretch>
            <a:fillRect/>
          </a:stretch>
        </p:blipFill>
        <p:spPr>
          <a:xfrm>
            <a:off x="3311236" y="2382981"/>
            <a:ext cx="5273964" cy="3131127"/>
          </a:xfrm>
          <a:prstGeom prst="rect">
            <a:avLst/>
          </a:prstGeom>
        </p:spPr>
      </p:pic>
    </p:spTree>
    <p:extLst>
      <p:ext uri="{BB962C8B-B14F-4D97-AF65-F5344CB8AC3E}">
        <p14:creationId xmlns:p14="http://schemas.microsoft.com/office/powerpoint/2010/main" val="3881596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CASE Statement - Searched</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949374"/>
            <a:ext cx="9147879" cy="2075761"/>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Searched CASE – </a:t>
            </a:r>
            <a:r>
              <a:rPr lang="en-US" sz="2400" dirty="0">
                <a:solidFill>
                  <a:schemeClr val="tx1">
                    <a:lumMod val="75000"/>
                    <a:lumOff val="25000"/>
                  </a:schemeClr>
                </a:solidFill>
                <a:latin typeface="Arial" panose="020B0604020202020204" pitchFamily="34" charset="0"/>
                <a:cs typeface="Arial" panose="020B0604020202020204" pitchFamily="34" charset="0"/>
              </a:rPr>
              <a:t>simple compares column with various values, whereas </a:t>
            </a:r>
            <a:r>
              <a:rPr lang="en-US" sz="2400" b="1" dirty="0">
                <a:solidFill>
                  <a:schemeClr val="tx1">
                    <a:lumMod val="75000"/>
                    <a:lumOff val="25000"/>
                  </a:schemeClr>
                </a:solidFill>
                <a:latin typeface="Arial" panose="020B0604020202020204" pitchFamily="34" charset="0"/>
                <a:cs typeface="Arial" panose="020B0604020202020204" pitchFamily="34" charset="0"/>
              </a:rPr>
              <a:t>Searched</a:t>
            </a:r>
            <a:r>
              <a:rPr lang="en-US" sz="2400" dirty="0">
                <a:solidFill>
                  <a:schemeClr val="tx1">
                    <a:lumMod val="75000"/>
                    <a:lumOff val="25000"/>
                  </a:schemeClr>
                </a:solidFill>
                <a:latin typeface="Arial" panose="020B0604020202020204" pitchFamily="34" charset="0"/>
                <a:cs typeface="Arial" panose="020B0604020202020204" pitchFamily="34" charset="0"/>
              </a:rPr>
              <a:t> can be any condition. </a:t>
            </a: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If </a:t>
            </a:r>
            <a:r>
              <a:rPr lang="en-US" sz="2400" i="1" dirty="0" err="1">
                <a:solidFill>
                  <a:schemeClr val="tx1">
                    <a:lumMod val="75000"/>
                    <a:lumOff val="25000"/>
                  </a:schemeClr>
                </a:solidFill>
                <a:latin typeface="Arial" panose="020B0604020202020204" pitchFamily="34" charset="0"/>
                <a:cs typeface="Arial" panose="020B0604020202020204" pitchFamily="34" charset="0"/>
              </a:rPr>
              <a:t>column_name</a:t>
            </a:r>
            <a:r>
              <a:rPr lang="en-US" sz="2400" i="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matches a </a:t>
            </a:r>
            <a:r>
              <a:rPr lang="en-US" sz="2400" b="1" dirty="0">
                <a:solidFill>
                  <a:schemeClr val="tx1">
                    <a:lumMod val="75000"/>
                    <a:lumOff val="25000"/>
                  </a:schemeClr>
                </a:solidFill>
                <a:latin typeface="Arial" panose="020B0604020202020204" pitchFamily="34" charset="0"/>
                <a:cs typeface="Arial" panose="020B0604020202020204" pitchFamily="34" charset="0"/>
              </a:rPr>
              <a:t>WHEN</a:t>
            </a:r>
            <a:r>
              <a:rPr lang="en-US" sz="2400" dirty="0">
                <a:solidFill>
                  <a:schemeClr val="tx1">
                    <a:lumMod val="75000"/>
                    <a:lumOff val="25000"/>
                  </a:schemeClr>
                </a:solidFill>
                <a:latin typeface="Arial" panose="020B0604020202020204" pitchFamily="34" charset="0"/>
                <a:cs typeface="Arial" panose="020B0604020202020204" pitchFamily="34" charset="0"/>
              </a:rPr>
              <a:t> value, the value right after the </a:t>
            </a:r>
            <a:r>
              <a:rPr lang="en-US" sz="2400" b="1" dirty="0">
                <a:solidFill>
                  <a:schemeClr val="tx1">
                    <a:lumMod val="75000"/>
                    <a:lumOff val="25000"/>
                  </a:schemeClr>
                </a:solidFill>
                <a:latin typeface="Arial" panose="020B0604020202020204" pitchFamily="34" charset="0"/>
                <a:cs typeface="Arial" panose="020B0604020202020204" pitchFamily="34" charset="0"/>
              </a:rPr>
              <a:t>THEN</a:t>
            </a:r>
            <a:r>
              <a:rPr lang="en-US" sz="2400" dirty="0">
                <a:solidFill>
                  <a:schemeClr val="tx1">
                    <a:lumMod val="75000"/>
                    <a:lumOff val="25000"/>
                  </a:schemeClr>
                </a:solidFill>
                <a:latin typeface="Arial" panose="020B0604020202020204" pitchFamily="34" charset="0"/>
                <a:cs typeface="Arial" panose="020B0604020202020204" pitchFamily="34" charset="0"/>
              </a:rPr>
              <a:t> clause is returned and </a:t>
            </a:r>
            <a:r>
              <a:rPr lang="en-US" sz="2400" b="1" dirty="0">
                <a:solidFill>
                  <a:schemeClr val="tx1">
                    <a:lumMod val="75000"/>
                    <a:lumOff val="25000"/>
                  </a:schemeClr>
                </a:solidFill>
                <a:latin typeface="Arial" panose="020B0604020202020204" pitchFamily="34" charset="0"/>
                <a:cs typeface="Arial" panose="020B0604020202020204" pitchFamily="34" charset="0"/>
              </a:rPr>
              <a:t>CASE</a:t>
            </a:r>
            <a:r>
              <a:rPr lang="en-US" sz="2400" dirty="0">
                <a:solidFill>
                  <a:schemeClr val="tx1">
                    <a:lumMod val="75000"/>
                    <a:lumOff val="25000"/>
                  </a:schemeClr>
                </a:solidFill>
                <a:latin typeface="Arial" panose="020B0604020202020204" pitchFamily="34" charset="0"/>
                <a:cs typeface="Arial" panose="020B0604020202020204" pitchFamily="34" charset="0"/>
              </a:rPr>
              <a:t> process stops</a:t>
            </a:r>
            <a:endParaRPr lang="en-US" sz="2000"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5" name="Picture 4">
            <a:extLst>
              <a:ext uri="{FF2B5EF4-FFF2-40B4-BE49-F238E27FC236}">
                <a16:creationId xmlns:a16="http://schemas.microsoft.com/office/drawing/2014/main" id="{9330C5D2-8628-2446-827E-9A40F0591DE6}"/>
              </a:ext>
            </a:extLst>
          </p:cNvPr>
          <p:cNvPicPr>
            <a:picLocks noChangeAspect="1"/>
          </p:cNvPicPr>
          <p:nvPr/>
        </p:nvPicPr>
        <p:blipFill>
          <a:blip r:embed="rId3"/>
          <a:stretch>
            <a:fillRect/>
          </a:stretch>
        </p:blipFill>
        <p:spPr>
          <a:xfrm>
            <a:off x="3435927" y="2396835"/>
            <a:ext cx="5015923" cy="3099959"/>
          </a:xfrm>
          <a:prstGeom prst="rect">
            <a:avLst/>
          </a:prstGeom>
        </p:spPr>
      </p:pic>
    </p:spTree>
    <p:extLst>
      <p:ext uri="{BB962C8B-B14F-4D97-AF65-F5344CB8AC3E}">
        <p14:creationId xmlns:p14="http://schemas.microsoft.com/office/powerpoint/2010/main" val="1279353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Views</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157195"/>
            <a:ext cx="9147879" cy="2560701"/>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View – </a:t>
            </a:r>
            <a:r>
              <a:rPr lang="en-US" sz="2400" dirty="0">
                <a:solidFill>
                  <a:schemeClr val="tx1">
                    <a:lumMod val="75000"/>
                    <a:lumOff val="25000"/>
                  </a:schemeClr>
                </a:solidFill>
                <a:latin typeface="Arial" panose="020B0604020202020204" pitchFamily="34" charset="0"/>
                <a:cs typeface="Arial" panose="020B0604020202020204" pitchFamily="34" charset="0"/>
              </a:rPr>
              <a:t>a predefined query</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Create </a:t>
            </a:r>
            <a:r>
              <a:rPr lang="en-US" sz="2400" dirty="0">
                <a:solidFill>
                  <a:schemeClr val="tx1">
                    <a:lumMod val="75000"/>
                    <a:lumOff val="25000"/>
                  </a:schemeClr>
                </a:solidFill>
                <a:latin typeface="Arial" panose="020B0604020202020204" pitchFamily="34" charset="0"/>
                <a:cs typeface="Arial" panose="020B0604020202020204" pitchFamily="34" charset="0"/>
              </a:rPr>
              <a:t>and use views for the following purposes:</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Hiding table columns (for security protection)</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Presenting pre-computed columns (instead of table columns)</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Hiding queries (so that query outputs are available without running the queries)</a:t>
            </a:r>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spTree>
    <p:extLst>
      <p:ext uri="{BB962C8B-B14F-4D97-AF65-F5344CB8AC3E}">
        <p14:creationId xmlns:p14="http://schemas.microsoft.com/office/powerpoint/2010/main" val="3663986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Views</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157195"/>
            <a:ext cx="9147879" cy="2345257"/>
          </a:xfrm>
          <a:prstGeom prst="rect">
            <a:avLst/>
          </a:prstGeom>
        </p:spPr>
        <p:txBody>
          <a:bodyPr wrap="square">
            <a:spAutoFit/>
          </a:bodyPr>
          <a:lstStyle/>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Create view using CREATE VIEW statement:</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CREATE VIEW </a:t>
            </a:r>
            <a:r>
              <a:rPr lang="en-US" sz="2000" dirty="0" err="1">
                <a:solidFill>
                  <a:schemeClr val="accent5">
                    <a:lumMod val="75000"/>
                  </a:schemeClr>
                </a:solidFill>
                <a:latin typeface="Arial" panose="020B0604020202020204" pitchFamily="34" charset="0"/>
                <a:cs typeface="Arial" panose="020B0604020202020204" pitchFamily="34" charset="0"/>
              </a:rPr>
              <a:t>view_name</a:t>
            </a:r>
            <a:r>
              <a:rPr lang="en-US" sz="2000" dirty="0">
                <a:solidFill>
                  <a:schemeClr val="accent5">
                    <a:lumMod val="75000"/>
                  </a:schemeClr>
                </a:solidFill>
                <a:latin typeface="Arial" panose="020B0604020202020204" pitchFamily="34" charset="0"/>
                <a:cs typeface="Arial" panose="020B0604020202020204" pitchFamily="34" charset="0"/>
              </a:rPr>
              <a:t> (columns) AS SELECT…;</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Within database a view name must be unique among all tables and all views</a:t>
            </a:r>
          </a:p>
          <a:p>
            <a:pPr marL="1257300" lvl="2" indent="-342900">
              <a:buFont typeface="Wingdings" panose="05000000000000000000" pitchFamily="2" charset="2"/>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a:p>
            <a:pPr marL="1257300" lvl="2" indent="-342900">
              <a:buFont typeface="Wingdings" panose="05000000000000000000" pitchFamily="2" charset="2"/>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a:p>
            <a:pPr lvl="1">
              <a:lnSpc>
                <a:spcPct val="80000"/>
              </a:lnSpc>
              <a:buClr>
                <a:schemeClr val="tx2"/>
              </a:buClr>
              <a:buSzPct val="55000"/>
            </a:pPr>
            <a:endParaRPr lang="en-US" dirty="0"/>
          </a:p>
        </p:txBody>
      </p:sp>
      <p:pic>
        <p:nvPicPr>
          <p:cNvPr id="6" name="Picture 5">
            <a:extLst>
              <a:ext uri="{FF2B5EF4-FFF2-40B4-BE49-F238E27FC236}">
                <a16:creationId xmlns:a16="http://schemas.microsoft.com/office/drawing/2014/main" id="{CCBCC2CF-BA0B-884F-AD49-E9C840A79F35}"/>
              </a:ext>
            </a:extLst>
          </p:cNvPr>
          <p:cNvPicPr>
            <a:picLocks noChangeAspect="1"/>
          </p:cNvPicPr>
          <p:nvPr/>
        </p:nvPicPr>
        <p:blipFill>
          <a:blip r:embed="rId3"/>
          <a:stretch>
            <a:fillRect/>
          </a:stretch>
        </p:blipFill>
        <p:spPr>
          <a:xfrm>
            <a:off x="2159000" y="3454400"/>
            <a:ext cx="7874000" cy="1473200"/>
          </a:xfrm>
          <a:prstGeom prst="rect">
            <a:avLst/>
          </a:prstGeom>
        </p:spPr>
      </p:pic>
    </p:spTree>
    <p:extLst>
      <p:ext uri="{BB962C8B-B14F-4D97-AF65-F5344CB8AC3E}">
        <p14:creationId xmlns:p14="http://schemas.microsoft.com/office/powerpoint/2010/main" val="4220406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Views</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157195"/>
            <a:ext cx="9147879" cy="991041"/>
          </a:xfrm>
          <a:prstGeom prst="rect">
            <a:avLst/>
          </a:prstGeom>
        </p:spPr>
        <p:txBody>
          <a:bodyPr wrap="square">
            <a:spAutoFit/>
          </a:bodyPr>
          <a:lstStyle/>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Views can perform computations </a:t>
            </a:r>
            <a:endParaRPr lang="en-US" sz="2000" dirty="0">
              <a:solidFill>
                <a:schemeClr val="accent5">
                  <a:lumMod val="75000"/>
                </a:schemeClr>
              </a:solidFill>
              <a:latin typeface="Arial" panose="020B0604020202020204" pitchFamily="34" charset="0"/>
              <a:cs typeface="Arial" panose="020B0604020202020204" pitchFamily="34" charset="0"/>
            </a:endParaRPr>
          </a:p>
          <a:p>
            <a:pPr marL="1257300" lvl="2" indent="-342900">
              <a:buFont typeface="Wingdings" panose="05000000000000000000" pitchFamily="2" charset="2"/>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66C801B3-03B4-1047-9FC5-EB3C71655F61}"/>
              </a:ext>
            </a:extLst>
          </p:cNvPr>
          <p:cNvPicPr>
            <a:picLocks noChangeAspect="1"/>
          </p:cNvPicPr>
          <p:nvPr/>
        </p:nvPicPr>
        <p:blipFill>
          <a:blip r:embed="rId3"/>
          <a:stretch>
            <a:fillRect/>
          </a:stretch>
        </p:blipFill>
        <p:spPr>
          <a:xfrm>
            <a:off x="1435100" y="2647950"/>
            <a:ext cx="9321800" cy="1562100"/>
          </a:xfrm>
          <a:prstGeom prst="rect">
            <a:avLst/>
          </a:prstGeom>
        </p:spPr>
      </p:pic>
    </p:spTree>
    <p:extLst>
      <p:ext uri="{BB962C8B-B14F-4D97-AF65-F5344CB8AC3E}">
        <p14:creationId xmlns:p14="http://schemas.microsoft.com/office/powerpoint/2010/main" val="4254645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Triggers</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157195"/>
            <a:ext cx="9147879" cy="2960811"/>
          </a:xfrm>
          <a:prstGeom prst="rect">
            <a:avLst/>
          </a:prstGeom>
        </p:spPr>
        <p:txBody>
          <a:bodyPr wrap="square">
            <a:spAutoFit/>
          </a:bodyPr>
          <a:lstStyle/>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Database objects with a name</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Activated (“fired</a:t>
            </a:r>
            <a:r>
              <a:rPr lang="en-US" sz="2400" dirty="0">
                <a:solidFill>
                  <a:schemeClr val="tx1">
                    <a:lumMod val="75000"/>
                    <a:lumOff val="25000"/>
                  </a:schemeClr>
                </a:solidFill>
                <a:latin typeface="Arial" panose="020B0604020202020204" pitchFamily="34" charset="0"/>
                <a:cs typeface="Arial" panose="020B0604020202020204" pitchFamily="34" charset="0"/>
                <a:sym typeface="Wingdings" pitchFamily="2" charset="2"/>
              </a:rPr>
              <a:t>”) when table data is modified</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sym typeface="Wingdings" pitchFamily="2" charset="2"/>
              </a:rPr>
              <a:t>Trigger features:</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sym typeface="Wingdings" pitchFamily="2" charset="2"/>
              </a:rPr>
              <a:t>Examining data before it is inserted/updated/deleted</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sym typeface="Wingdings" pitchFamily="2" charset="2"/>
              </a:rPr>
              <a:t>Data filter by changing data if it out of range before insert/update</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sym typeface="Wingdings" pitchFamily="2" charset="2"/>
              </a:rPr>
              <a:t>Modifying how INSERT, UPDATE, DELETE behave</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sym typeface="Wingdings" pitchFamily="2" charset="2"/>
              </a:rPr>
              <a:t>Log messages</a:t>
            </a:r>
            <a:endParaRPr lang="en-US" sz="2000" dirty="0">
              <a:solidFill>
                <a:schemeClr val="accent5">
                  <a:lumMod val="75000"/>
                </a:schemeClr>
              </a:solidFill>
              <a:latin typeface="Arial" panose="020B0604020202020204" pitchFamily="34" charset="0"/>
              <a:cs typeface="Arial" panose="020B0604020202020204" pitchFamily="34" charset="0"/>
            </a:endParaRPr>
          </a:p>
          <a:p>
            <a:pPr marL="1257300" lvl="2" indent="-342900">
              <a:buFont typeface="Wingdings" panose="05000000000000000000" pitchFamily="2" charset="2"/>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a:p>
            <a:pPr lvl="1">
              <a:lnSpc>
                <a:spcPct val="80000"/>
              </a:lnSpc>
              <a:buClr>
                <a:schemeClr val="tx2"/>
              </a:buClr>
              <a:buSzPct val="55000"/>
            </a:pPr>
            <a:endParaRPr lang="en-US" dirty="0"/>
          </a:p>
        </p:txBody>
      </p:sp>
    </p:spTree>
    <p:extLst>
      <p:ext uri="{BB962C8B-B14F-4D97-AF65-F5344CB8AC3E}">
        <p14:creationId xmlns:p14="http://schemas.microsoft.com/office/powerpoint/2010/main" val="1977022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Triggers</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157195"/>
            <a:ext cx="9147879" cy="3059299"/>
          </a:xfrm>
          <a:prstGeom prst="rect">
            <a:avLst/>
          </a:prstGeom>
        </p:spPr>
        <p:txBody>
          <a:bodyPr wrap="square">
            <a:spAutoFit/>
          </a:bodyPr>
          <a:lstStyle/>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Use CREATE TRIGGER statement:</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CREATE TRIGGER </a:t>
            </a:r>
            <a:r>
              <a:rPr lang="en-US" sz="2000" i="1" dirty="0" err="1">
                <a:solidFill>
                  <a:schemeClr val="accent5">
                    <a:lumMod val="75000"/>
                  </a:schemeClr>
                </a:solidFill>
                <a:latin typeface="Arial" panose="020B0604020202020204" pitchFamily="34" charset="0"/>
                <a:cs typeface="Arial" panose="020B0604020202020204" pitchFamily="34" charset="0"/>
              </a:rPr>
              <a:t>trigger_name</a:t>
            </a:r>
            <a:r>
              <a:rPr lang="en-US" sz="2000" i="1" dirty="0">
                <a:solidFill>
                  <a:schemeClr val="accent5">
                    <a:lumMod val="75000"/>
                  </a:schemeClr>
                </a:solidFill>
                <a:latin typeface="Arial" panose="020B0604020202020204" pitchFamily="34" charset="0"/>
                <a:cs typeface="Arial" panose="020B0604020202020204" pitchFamily="34" charset="0"/>
              </a:rPr>
              <a:t> </a:t>
            </a:r>
          </a:p>
          <a:p>
            <a:pPr marL="1257300" lvl="2" indent="-342900">
              <a:buFont typeface="Wingdings" panose="05000000000000000000" pitchFamily="2" charset="2"/>
              <a:buChar char="§"/>
            </a:pPr>
            <a:r>
              <a:rPr lang="en-US" sz="2000" i="1" dirty="0">
                <a:solidFill>
                  <a:schemeClr val="accent5">
                    <a:lumMod val="75000"/>
                  </a:schemeClr>
                </a:solidFill>
                <a:latin typeface="Arial" panose="020B0604020202020204" pitchFamily="34" charset="0"/>
                <a:cs typeface="Arial" panose="020B0604020202020204" pitchFamily="34" charset="0"/>
              </a:rPr>
              <a:t>{BEFORE | AFTER}</a:t>
            </a:r>
          </a:p>
          <a:p>
            <a:pPr marL="1257300" lvl="2" indent="-342900">
              <a:buFont typeface="Wingdings" panose="05000000000000000000" pitchFamily="2" charset="2"/>
              <a:buChar char="§"/>
            </a:pPr>
            <a:r>
              <a:rPr lang="en-US" sz="2000" i="1" dirty="0">
                <a:solidFill>
                  <a:schemeClr val="accent5">
                    <a:lumMod val="75000"/>
                  </a:schemeClr>
                </a:solidFill>
                <a:latin typeface="Arial" panose="020B0604020202020204" pitchFamily="34" charset="0"/>
                <a:cs typeface="Arial" panose="020B0604020202020204" pitchFamily="34" charset="0"/>
              </a:rPr>
              <a:t>{INSERT | UPDATE | DELETE|</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ON </a:t>
            </a:r>
            <a:r>
              <a:rPr lang="en-US" sz="2000" i="1" dirty="0" err="1">
                <a:solidFill>
                  <a:schemeClr val="accent5">
                    <a:lumMod val="75000"/>
                  </a:schemeClr>
                </a:solidFill>
                <a:latin typeface="Arial" panose="020B0604020202020204" pitchFamily="34" charset="0"/>
                <a:cs typeface="Arial" panose="020B0604020202020204" pitchFamily="34" charset="0"/>
              </a:rPr>
              <a:t>table_name</a:t>
            </a:r>
            <a:endParaRPr lang="en-US" sz="2000" i="1" dirty="0">
              <a:solidFill>
                <a:schemeClr val="accent5">
                  <a:lumMod val="75000"/>
                </a:schemeClr>
              </a:solidFill>
              <a:latin typeface="Arial" panose="020B0604020202020204" pitchFamily="34" charset="0"/>
              <a:cs typeface="Arial" panose="020B0604020202020204" pitchFamily="34" charset="0"/>
            </a:endParaRP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FOR EACH ROW </a:t>
            </a:r>
          </a:p>
          <a:p>
            <a:pPr marL="1257300" lvl="2" indent="-342900">
              <a:buFont typeface="Wingdings" panose="05000000000000000000" pitchFamily="2" charset="2"/>
              <a:buChar char="§"/>
            </a:pPr>
            <a:r>
              <a:rPr lang="en-US" sz="2000" dirty="0" err="1">
                <a:solidFill>
                  <a:schemeClr val="accent5">
                    <a:lumMod val="75000"/>
                  </a:schemeClr>
                </a:solidFill>
                <a:latin typeface="Arial" panose="020B0604020202020204" pitchFamily="34" charset="0"/>
                <a:cs typeface="Arial" panose="020B0604020202020204" pitchFamily="34" charset="0"/>
              </a:rPr>
              <a:t>triggered_statement</a:t>
            </a:r>
            <a:endParaRPr lang="en-US" sz="2000" dirty="0">
              <a:solidFill>
                <a:schemeClr val="accent5">
                  <a:lumMod val="75000"/>
                </a:schemeClr>
              </a:solidFill>
              <a:latin typeface="Arial" panose="020B0604020202020204" pitchFamily="34" charset="0"/>
              <a:cs typeface="Arial" panose="020B0604020202020204" pitchFamily="34" charset="0"/>
            </a:endParaRPr>
          </a:p>
          <a:p>
            <a:pPr marL="1257300" lvl="2" indent="-342900">
              <a:buFont typeface="Wingdings" panose="05000000000000000000" pitchFamily="2" charset="2"/>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a:p>
            <a:pPr lvl="1">
              <a:lnSpc>
                <a:spcPct val="80000"/>
              </a:lnSpc>
              <a:buClr>
                <a:schemeClr val="tx2"/>
              </a:buClr>
              <a:buSzPct val="55000"/>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lvl="1">
              <a:lnSpc>
                <a:spcPct val="80000"/>
              </a:lnSpc>
              <a:buClr>
                <a:schemeClr val="tx2"/>
              </a:buClr>
              <a:buSzPct val="55000"/>
            </a:pPr>
            <a:endParaRPr lang="en-US" dirty="0"/>
          </a:p>
        </p:txBody>
      </p:sp>
    </p:spTree>
    <p:extLst>
      <p:ext uri="{BB962C8B-B14F-4D97-AF65-F5344CB8AC3E}">
        <p14:creationId xmlns:p14="http://schemas.microsoft.com/office/powerpoint/2010/main" val="2746125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Example</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157195"/>
            <a:ext cx="9147879" cy="2382191"/>
          </a:xfrm>
          <a:prstGeom prst="rect">
            <a:avLst/>
          </a:prstGeom>
        </p:spPr>
        <p:txBody>
          <a:bodyPr wrap="square">
            <a:spAutoFit/>
          </a:bodyPr>
          <a:lstStyle/>
          <a:p>
            <a:pPr lvl="2"/>
            <a:r>
              <a:rPr lang="en-US" sz="2400" b="1" dirty="0">
                <a:solidFill>
                  <a:schemeClr val="accent5">
                    <a:lumMod val="75000"/>
                  </a:schemeClr>
                </a:solidFill>
                <a:latin typeface="Arial" panose="020B0604020202020204" pitchFamily="34" charset="0"/>
                <a:cs typeface="Arial" panose="020B0604020202020204" pitchFamily="34" charset="0"/>
              </a:rPr>
              <a:t>CREATE TRIGGER </a:t>
            </a:r>
            <a:r>
              <a:rPr lang="en-US" sz="2400" dirty="0" err="1">
                <a:solidFill>
                  <a:schemeClr val="accent5">
                    <a:lumMod val="75000"/>
                  </a:schemeClr>
                </a:solidFill>
                <a:latin typeface="Arial" panose="020B0604020202020204" pitchFamily="34" charset="0"/>
                <a:cs typeface="Arial" panose="020B0604020202020204" pitchFamily="34" charset="0"/>
              </a:rPr>
              <a:t>County_CD</a:t>
            </a:r>
            <a:r>
              <a:rPr lang="en-US" sz="2400" dirty="0">
                <a:solidFill>
                  <a:schemeClr val="accent5">
                    <a:lumMod val="75000"/>
                  </a:schemeClr>
                </a:solidFill>
                <a:latin typeface="Arial" panose="020B0604020202020204" pitchFamily="34" charset="0"/>
                <a:cs typeface="Arial" panose="020B0604020202020204" pitchFamily="34" charset="0"/>
              </a:rPr>
              <a:t> AFTER DELETE</a:t>
            </a:r>
          </a:p>
          <a:p>
            <a:pPr lvl="2"/>
            <a:r>
              <a:rPr lang="en-US" sz="2400" b="1" dirty="0">
                <a:solidFill>
                  <a:schemeClr val="accent5">
                    <a:lumMod val="75000"/>
                  </a:schemeClr>
                </a:solidFill>
                <a:latin typeface="Arial" panose="020B0604020202020204" pitchFamily="34" charset="0"/>
                <a:cs typeface="Arial" panose="020B0604020202020204" pitchFamily="34" charset="0"/>
              </a:rPr>
              <a:t>On</a:t>
            </a:r>
            <a:r>
              <a:rPr lang="en-US" sz="2400" dirty="0">
                <a:solidFill>
                  <a:schemeClr val="accent5">
                    <a:lumMod val="75000"/>
                  </a:schemeClr>
                </a:solidFill>
                <a:latin typeface="Arial" panose="020B0604020202020204" pitchFamily="34" charset="0"/>
                <a:cs typeface="Arial" panose="020B0604020202020204" pitchFamily="34" charset="0"/>
              </a:rPr>
              <a:t> County</a:t>
            </a:r>
          </a:p>
          <a:p>
            <a:pPr lvl="2"/>
            <a:r>
              <a:rPr lang="en-US" sz="2400" b="1" dirty="0">
                <a:solidFill>
                  <a:schemeClr val="accent5">
                    <a:lumMod val="75000"/>
                  </a:schemeClr>
                </a:solidFill>
                <a:latin typeface="Arial" panose="020B0604020202020204" pitchFamily="34" charset="0"/>
                <a:cs typeface="Arial" panose="020B0604020202020204" pitchFamily="34" charset="0"/>
              </a:rPr>
              <a:t>FOR EACH ROW</a:t>
            </a:r>
          </a:p>
          <a:p>
            <a:pPr lvl="2"/>
            <a:r>
              <a:rPr lang="en-US" sz="2400" dirty="0">
                <a:solidFill>
                  <a:schemeClr val="accent5">
                    <a:lumMod val="75000"/>
                  </a:schemeClr>
                </a:solidFill>
                <a:latin typeface="Arial" panose="020B0604020202020204" pitchFamily="34" charset="0"/>
                <a:cs typeface="Arial" panose="020B0604020202020204" pitchFamily="34" charset="0"/>
              </a:rPr>
              <a:t>INSERT INTO </a:t>
            </a:r>
            <a:r>
              <a:rPr lang="en-US" sz="2400" dirty="0" err="1">
                <a:solidFill>
                  <a:schemeClr val="accent5">
                    <a:lumMod val="75000"/>
                  </a:schemeClr>
                </a:solidFill>
                <a:latin typeface="Arial" panose="020B0604020202020204" pitchFamily="34" charset="0"/>
                <a:cs typeface="Arial" panose="020B0604020202020204" pitchFamily="34" charset="0"/>
              </a:rPr>
              <a:t>DeletedCounty</a:t>
            </a:r>
            <a:r>
              <a:rPr lang="en-US" sz="2400" dirty="0">
                <a:solidFill>
                  <a:schemeClr val="accent5">
                    <a:lumMod val="75000"/>
                  </a:schemeClr>
                </a:solidFill>
                <a:latin typeface="Arial" panose="020B0604020202020204" pitchFamily="34" charset="0"/>
                <a:cs typeface="Arial" panose="020B0604020202020204" pitchFamily="34" charset="0"/>
              </a:rPr>
              <a:t> (ID, CODE)</a:t>
            </a:r>
          </a:p>
          <a:p>
            <a:pPr lvl="2"/>
            <a:r>
              <a:rPr lang="en-US" sz="2400" dirty="0">
                <a:solidFill>
                  <a:schemeClr val="accent5">
                    <a:lumMod val="75000"/>
                  </a:schemeClr>
                </a:solidFill>
                <a:latin typeface="Arial" panose="020B0604020202020204" pitchFamily="34" charset="0"/>
                <a:cs typeface="Arial" panose="020B0604020202020204" pitchFamily="34" charset="0"/>
              </a:rPr>
              <a:t>VALUES (OLD.ID, OLD.CODE)</a:t>
            </a:r>
          </a:p>
          <a:p>
            <a:pPr lvl="1">
              <a:lnSpc>
                <a:spcPct val="80000"/>
              </a:lnSpc>
              <a:buClr>
                <a:schemeClr val="tx2"/>
              </a:buClr>
              <a:buSzPct val="55000"/>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lvl="1">
              <a:lnSpc>
                <a:spcPct val="80000"/>
              </a:lnSpc>
              <a:buClr>
                <a:schemeClr val="tx2"/>
              </a:buClr>
              <a:buSzPct val="55000"/>
            </a:pPr>
            <a:endParaRPr lang="en-US" dirty="0"/>
          </a:p>
        </p:txBody>
      </p:sp>
    </p:spTree>
    <p:extLst>
      <p:ext uri="{BB962C8B-B14F-4D97-AF65-F5344CB8AC3E}">
        <p14:creationId xmlns:p14="http://schemas.microsoft.com/office/powerpoint/2010/main" val="30890559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Metadata</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157195"/>
            <a:ext cx="9147879" cy="3145476"/>
          </a:xfrm>
          <a:prstGeom prst="rect">
            <a:avLst/>
          </a:prstGeom>
        </p:spPr>
        <p:txBody>
          <a:bodyPr wrap="square">
            <a:spAutoFit/>
          </a:bodyPr>
          <a:lstStyle/>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Data that describes structure of the database (data about data)</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Data Dictionary – Metadata</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MySQL metadata is stored in </a:t>
            </a:r>
            <a:r>
              <a:rPr lang="en-US" sz="2400" b="1" dirty="0">
                <a:solidFill>
                  <a:schemeClr val="tx1">
                    <a:lumMod val="75000"/>
                    <a:lumOff val="25000"/>
                  </a:schemeClr>
                </a:solidFill>
                <a:latin typeface="Arial" panose="020B0604020202020204" pitchFamily="34" charset="0"/>
                <a:cs typeface="Arial" panose="020B0604020202020204" pitchFamily="34" charset="0"/>
              </a:rPr>
              <a:t>INFORMATION_SCHEMA </a:t>
            </a:r>
            <a:r>
              <a:rPr lang="en-US" sz="2400" dirty="0">
                <a:solidFill>
                  <a:schemeClr val="tx1">
                    <a:lumMod val="75000"/>
                    <a:lumOff val="25000"/>
                  </a:schemeClr>
                </a:solidFill>
                <a:latin typeface="Arial" panose="020B0604020202020204" pitchFamily="34" charset="0"/>
                <a:cs typeface="Arial" panose="020B0604020202020204" pitchFamily="34" charset="0"/>
              </a:rPr>
              <a:t>database tables</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Contain data about all objects managed by MySQL</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Use MySQL skills gained so far to query it</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Can only READ metadata, can’t change it</a:t>
            </a:r>
          </a:p>
          <a:p>
            <a:pPr lvl="1">
              <a:lnSpc>
                <a:spcPct val="80000"/>
              </a:lnSpc>
              <a:buClr>
                <a:schemeClr val="tx2"/>
              </a:buClr>
              <a:buSzPct val="55000"/>
            </a:pPr>
            <a:endParaRPr lang="en-US" dirty="0"/>
          </a:p>
        </p:txBody>
      </p:sp>
    </p:spTree>
    <p:extLst>
      <p:ext uri="{BB962C8B-B14F-4D97-AF65-F5344CB8AC3E}">
        <p14:creationId xmlns:p14="http://schemas.microsoft.com/office/powerpoint/2010/main" val="170815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Character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046356"/>
            <a:ext cx="11277600" cy="2191369"/>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CONCAT</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CONCAT(</a:t>
            </a:r>
            <a:r>
              <a:rPr lang="en-US" sz="2000" b="1" i="1" dirty="0">
                <a:solidFill>
                  <a:schemeClr val="accent5">
                    <a:lumMod val="75000"/>
                  </a:schemeClr>
                </a:solidFill>
                <a:latin typeface="Arial" panose="020B0604020202020204" pitchFamily="34" charset="0"/>
                <a:cs typeface="Arial" panose="020B0604020202020204" pitchFamily="34" charset="0"/>
              </a:rPr>
              <a:t>string1, string2</a:t>
            </a:r>
            <a:r>
              <a:rPr lang="en-US" sz="2000" dirty="0">
                <a:solidFill>
                  <a:schemeClr val="accent5">
                    <a:lumMod val="75000"/>
                  </a:schemeClr>
                </a:solidFill>
                <a:latin typeface="Arial" panose="020B0604020202020204" pitchFamily="34" charset="0"/>
                <a:cs typeface="Arial" panose="020B0604020202020204" pitchFamily="34" charset="0"/>
              </a:rPr>
              <a:t>) concatenates </a:t>
            </a:r>
            <a:r>
              <a:rPr lang="en-US" sz="2000" i="1" dirty="0">
                <a:solidFill>
                  <a:schemeClr val="accent5">
                    <a:lumMod val="75000"/>
                  </a:schemeClr>
                </a:solidFill>
                <a:latin typeface="Arial" panose="020B0604020202020204" pitchFamily="34" charset="0"/>
                <a:cs typeface="Arial" panose="020B0604020202020204" pitchFamily="34" charset="0"/>
              </a:rPr>
              <a:t>string1</a:t>
            </a:r>
            <a:r>
              <a:rPr lang="en-US" sz="2000" dirty="0">
                <a:solidFill>
                  <a:schemeClr val="accent5">
                    <a:lumMod val="75000"/>
                  </a:schemeClr>
                </a:solidFill>
                <a:latin typeface="Arial" panose="020B0604020202020204" pitchFamily="34" charset="0"/>
                <a:cs typeface="Arial" panose="020B0604020202020204" pitchFamily="34" charset="0"/>
              </a:rPr>
              <a:t> and </a:t>
            </a:r>
            <a:r>
              <a:rPr lang="en-US" sz="2000" i="1" dirty="0">
                <a:solidFill>
                  <a:schemeClr val="accent5">
                    <a:lumMod val="75000"/>
                  </a:schemeClr>
                </a:solidFill>
                <a:latin typeface="Arial" panose="020B0604020202020204" pitchFamily="34" charset="0"/>
                <a:cs typeface="Arial" panose="020B0604020202020204" pitchFamily="34" charset="0"/>
              </a:rPr>
              <a:t>string2 </a:t>
            </a:r>
            <a:r>
              <a:rPr lang="en-US" sz="2000" dirty="0">
                <a:solidFill>
                  <a:schemeClr val="accent5">
                    <a:lumMod val="75000"/>
                  </a:schemeClr>
                </a:solidFill>
                <a:latin typeface="Arial" panose="020B0604020202020204" pitchFamily="34" charset="0"/>
                <a:cs typeface="Arial" panose="020B0604020202020204" pitchFamily="34" charset="0"/>
              </a:rPr>
              <a:t>and returns the result. If you pass a number as an argument, the number will first be converted to a string. Here we are concatenating three strings:</a:t>
            </a:r>
            <a:endParaRPr lang="en-US" i="1"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4" name="Picture 3">
            <a:extLst>
              <a:ext uri="{FF2B5EF4-FFF2-40B4-BE49-F238E27FC236}">
                <a16:creationId xmlns:a16="http://schemas.microsoft.com/office/drawing/2014/main" id="{19813265-E481-134B-A380-FC85407E059D}"/>
              </a:ext>
            </a:extLst>
          </p:cNvPr>
          <p:cNvPicPr>
            <a:picLocks noChangeAspect="1"/>
          </p:cNvPicPr>
          <p:nvPr/>
        </p:nvPicPr>
        <p:blipFill>
          <a:blip r:embed="rId3"/>
          <a:stretch>
            <a:fillRect/>
          </a:stretch>
        </p:blipFill>
        <p:spPr>
          <a:xfrm>
            <a:off x="711200" y="2485152"/>
            <a:ext cx="10769600" cy="419100"/>
          </a:xfrm>
          <a:prstGeom prst="rect">
            <a:avLst/>
          </a:prstGeom>
        </p:spPr>
      </p:pic>
      <p:pic>
        <p:nvPicPr>
          <p:cNvPr id="5" name="Picture 4">
            <a:extLst>
              <a:ext uri="{FF2B5EF4-FFF2-40B4-BE49-F238E27FC236}">
                <a16:creationId xmlns:a16="http://schemas.microsoft.com/office/drawing/2014/main" id="{17521724-0BD8-9942-A51C-D44F9CA0EA6B}"/>
              </a:ext>
            </a:extLst>
          </p:cNvPr>
          <p:cNvPicPr>
            <a:picLocks noChangeAspect="1"/>
          </p:cNvPicPr>
          <p:nvPr/>
        </p:nvPicPr>
        <p:blipFill>
          <a:blip r:embed="rId4"/>
          <a:stretch>
            <a:fillRect/>
          </a:stretch>
        </p:blipFill>
        <p:spPr>
          <a:xfrm>
            <a:off x="2129560" y="2923344"/>
            <a:ext cx="7211445" cy="2590765"/>
          </a:xfrm>
          <a:prstGeom prst="rect">
            <a:avLst/>
          </a:prstGeom>
        </p:spPr>
      </p:pic>
    </p:spTree>
    <p:extLst>
      <p:ext uri="{BB962C8B-B14F-4D97-AF65-F5344CB8AC3E}">
        <p14:creationId xmlns:p14="http://schemas.microsoft.com/office/powerpoint/2010/main" val="1089104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Metadata - tables</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880101"/>
            <a:ext cx="9147879" cy="1200329"/>
          </a:xfrm>
          <a:prstGeom prst="rect">
            <a:avLst/>
          </a:prstGeom>
        </p:spPr>
        <p:txBody>
          <a:bodyPr wrap="square">
            <a:spAutoFit/>
          </a:bodyPr>
          <a:lstStyle/>
          <a:p>
            <a:pPr marL="800100" lvl="1"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Tables</a:t>
            </a:r>
            <a:r>
              <a:rPr lang="en-US" sz="2400" dirty="0">
                <a:solidFill>
                  <a:schemeClr val="tx1">
                    <a:lumMod val="75000"/>
                    <a:lumOff val="25000"/>
                  </a:schemeClr>
                </a:solidFill>
                <a:latin typeface="Arial" panose="020B0604020202020204" pitchFamily="34" charset="0"/>
                <a:cs typeface="Arial" panose="020B0604020202020204" pitchFamily="34" charset="0"/>
              </a:rPr>
              <a:t> table stores names and other information for all your tables</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For example, here are the tables in </a:t>
            </a:r>
            <a:r>
              <a:rPr lang="en-US" sz="2400" b="1" dirty="0">
                <a:solidFill>
                  <a:schemeClr val="tx1">
                    <a:lumMod val="75000"/>
                    <a:lumOff val="25000"/>
                  </a:schemeClr>
                </a:solidFill>
                <a:latin typeface="Arial" panose="020B0604020202020204" pitchFamily="34" charset="0"/>
                <a:cs typeface="Arial" panose="020B0604020202020204" pitchFamily="34" charset="0"/>
              </a:rPr>
              <a:t>WORLD</a:t>
            </a:r>
            <a:r>
              <a:rPr lang="en-US" sz="2400" dirty="0">
                <a:solidFill>
                  <a:schemeClr val="tx1">
                    <a:lumMod val="75000"/>
                    <a:lumOff val="25000"/>
                  </a:schemeClr>
                </a:solidFill>
                <a:latin typeface="Arial" panose="020B0604020202020204" pitchFamily="34" charset="0"/>
                <a:cs typeface="Arial" panose="020B0604020202020204" pitchFamily="34" charset="0"/>
              </a:rPr>
              <a:t> database</a:t>
            </a:r>
            <a:endParaRPr lang="en-US" dirty="0"/>
          </a:p>
        </p:txBody>
      </p:sp>
      <p:pic>
        <p:nvPicPr>
          <p:cNvPr id="4" name="Picture 3">
            <a:extLst>
              <a:ext uri="{FF2B5EF4-FFF2-40B4-BE49-F238E27FC236}">
                <a16:creationId xmlns:a16="http://schemas.microsoft.com/office/drawing/2014/main" id="{2EFB5AB8-823F-9E47-AD58-164EEC710072}"/>
              </a:ext>
            </a:extLst>
          </p:cNvPr>
          <p:cNvPicPr>
            <a:picLocks noChangeAspect="1"/>
          </p:cNvPicPr>
          <p:nvPr/>
        </p:nvPicPr>
        <p:blipFill>
          <a:blip r:embed="rId3"/>
          <a:stretch>
            <a:fillRect/>
          </a:stretch>
        </p:blipFill>
        <p:spPr>
          <a:xfrm>
            <a:off x="2410691" y="2092033"/>
            <a:ext cx="5472544" cy="1676400"/>
          </a:xfrm>
          <a:prstGeom prst="rect">
            <a:avLst/>
          </a:prstGeom>
        </p:spPr>
      </p:pic>
      <p:pic>
        <p:nvPicPr>
          <p:cNvPr id="5" name="Picture 4">
            <a:extLst>
              <a:ext uri="{FF2B5EF4-FFF2-40B4-BE49-F238E27FC236}">
                <a16:creationId xmlns:a16="http://schemas.microsoft.com/office/drawing/2014/main" id="{ACD70198-D991-2A49-8643-F6299E72D1AF}"/>
              </a:ext>
            </a:extLst>
          </p:cNvPr>
          <p:cNvPicPr>
            <a:picLocks noChangeAspect="1"/>
          </p:cNvPicPr>
          <p:nvPr/>
        </p:nvPicPr>
        <p:blipFill>
          <a:blip r:embed="rId4"/>
          <a:stretch>
            <a:fillRect/>
          </a:stretch>
        </p:blipFill>
        <p:spPr>
          <a:xfrm>
            <a:off x="2410690" y="3780036"/>
            <a:ext cx="5472545" cy="1747928"/>
          </a:xfrm>
          <a:prstGeom prst="rect">
            <a:avLst/>
          </a:prstGeom>
        </p:spPr>
      </p:pic>
    </p:spTree>
    <p:extLst>
      <p:ext uri="{BB962C8B-B14F-4D97-AF65-F5344CB8AC3E}">
        <p14:creationId xmlns:p14="http://schemas.microsoft.com/office/powerpoint/2010/main" val="32982030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Metadata - Columns</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880101"/>
            <a:ext cx="9147879" cy="1200329"/>
          </a:xfrm>
          <a:prstGeom prst="rect">
            <a:avLst/>
          </a:prstGeom>
        </p:spPr>
        <p:txBody>
          <a:bodyPr wrap="square">
            <a:spAutoFit/>
          </a:bodyPr>
          <a:lstStyle/>
          <a:p>
            <a:pPr marL="800100" lvl="1"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Columns</a:t>
            </a:r>
            <a:r>
              <a:rPr lang="en-US" sz="2400" dirty="0">
                <a:solidFill>
                  <a:schemeClr val="tx1">
                    <a:lumMod val="75000"/>
                    <a:lumOff val="25000"/>
                  </a:schemeClr>
                </a:solidFill>
                <a:latin typeface="Arial" panose="020B0604020202020204" pitchFamily="34" charset="0"/>
                <a:cs typeface="Arial" panose="020B0604020202020204" pitchFamily="34" charset="0"/>
              </a:rPr>
              <a:t> table stores information about columns</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For example, here are the columns in </a:t>
            </a:r>
            <a:r>
              <a:rPr lang="en-US" sz="2400" b="1" dirty="0">
                <a:solidFill>
                  <a:schemeClr val="tx1">
                    <a:lumMod val="75000"/>
                    <a:lumOff val="25000"/>
                  </a:schemeClr>
                </a:solidFill>
                <a:latin typeface="Arial" panose="020B0604020202020204" pitchFamily="34" charset="0"/>
                <a:cs typeface="Arial" panose="020B0604020202020204" pitchFamily="34" charset="0"/>
              </a:rPr>
              <a:t>WORLD</a:t>
            </a:r>
            <a:r>
              <a:rPr lang="en-US" sz="2400" dirty="0">
                <a:solidFill>
                  <a:schemeClr val="tx1">
                    <a:lumMod val="75000"/>
                    <a:lumOff val="25000"/>
                  </a:schemeClr>
                </a:solidFill>
                <a:latin typeface="Arial" panose="020B0604020202020204" pitchFamily="34" charset="0"/>
                <a:cs typeface="Arial" panose="020B0604020202020204" pitchFamily="34" charset="0"/>
              </a:rPr>
              <a:t> database table city</a:t>
            </a:r>
            <a:endParaRPr lang="en-US" dirty="0"/>
          </a:p>
        </p:txBody>
      </p:sp>
      <p:pic>
        <p:nvPicPr>
          <p:cNvPr id="6" name="Picture 5">
            <a:extLst>
              <a:ext uri="{FF2B5EF4-FFF2-40B4-BE49-F238E27FC236}">
                <a16:creationId xmlns:a16="http://schemas.microsoft.com/office/drawing/2014/main" id="{B66F46F2-C9AE-844F-AAD9-5808C3C4BB84}"/>
              </a:ext>
            </a:extLst>
          </p:cNvPr>
          <p:cNvPicPr>
            <a:picLocks noChangeAspect="1"/>
          </p:cNvPicPr>
          <p:nvPr/>
        </p:nvPicPr>
        <p:blipFill>
          <a:blip r:embed="rId3"/>
          <a:stretch>
            <a:fillRect/>
          </a:stretch>
        </p:blipFill>
        <p:spPr>
          <a:xfrm>
            <a:off x="1060450" y="2013522"/>
            <a:ext cx="10071100" cy="1778000"/>
          </a:xfrm>
          <a:prstGeom prst="rect">
            <a:avLst/>
          </a:prstGeom>
        </p:spPr>
      </p:pic>
      <p:pic>
        <p:nvPicPr>
          <p:cNvPr id="7" name="Picture 6">
            <a:extLst>
              <a:ext uri="{FF2B5EF4-FFF2-40B4-BE49-F238E27FC236}">
                <a16:creationId xmlns:a16="http://schemas.microsoft.com/office/drawing/2014/main" id="{6797CE85-DA85-8A46-A840-52A79BD57425}"/>
              </a:ext>
            </a:extLst>
          </p:cNvPr>
          <p:cNvPicPr>
            <a:picLocks noChangeAspect="1"/>
          </p:cNvPicPr>
          <p:nvPr/>
        </p:nvPicPr>
        <p:blipFill>
          <a:blip r:embed="rId4"/>
          <a:stretch>
            <a:fillRect/>
          </a:stretch>
        </p:blipFill>
        <p:spPr>
          <a:xfrm>
            <a:off x="1048608" y="3791522"/>
            <a:ext cx="10082942" cy="1768765"/>
          </a:xfrm>
          <a:prstGeom prst="rect">
            <a:avLst/>
          </a:prstGeom>
        </p:spPr>
      </p:pic>
    </p:spTree>
    <p:extLst>
      <p:ext uri="{BB962C8B-B14F-4D97-AF65-F5344CB8AC3E}">
        <p14:creationId xmlns:p14="http://schemas.microsoft.com/office/powerpoint/2010/main" val="2001410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Transactions </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880101"/>
            <a:ext cx="9147879" cy="3785652"/>
          </a:xfrm>
          <a:prstGeom prst="rect">
            <a:avLst/>
          </a:prstGeom>
        </p:spPr>
        <p:txBody>
          <a:bodyPr wrap="square">
            <a:spAutoFit/>
          </a:bodyPr>
          <a:lstStyle/>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 collection of data manipulation execution steps that are treated as a single unit of work</a:t>
            </a:r>
          </a:p>
          <a:p>
            <a:pPr marL="1257300" lvl="2" indent="-342900">
              <a:buFont typeface="Wingdings" panose="05000000000000000000" pitchFamily="2" charset="2"/>
              <a:buChar char="§"/>
            </a:pPr>
            <a:r>
              <a:rPr lang="en-US" sz="2400" dirty="0">
                <a:solidFill>
                  <a:schemeClr val="accent1">
                    <a:lumMod val="75000"/>
                  </a:schemeClr>
                </a:solidFill>
                <a:latin typeface="Arial" panose="020B0604020202020204" pitchFamily="34" charset="0"/>
                <a:cs typeface="Arial" panose="020B0604020202020204" pitchFamily="34" charset="0"/>
              </a:rPr>
              <a:t>Use to group multiple statements</a:t>
            </a:r>
          </a:p>
          <a:p>
            <a:pPr marL="1257300" lvl="2" indent="-342900">
              <a:buFont typeface="Wingdings" panose="05000000000000000000" pitchFamily="2" charset="2"/>
              <a:buChar char="§"/>
            </a:pPr>
            <a:r>
              <a:rPr lang="en-US" sz="2400" dirty="0">
                <a:solidFill>
                  <a:schemeClr val="accent1">
                    <a:lumMod val="75000"/>
                  </a:schemeClr>
                </a:solidFill>
                <a:latin typeface="Arial" panose="020B0604020202020204" pitchFamily="34" charset="0"/>
                <a:cs typeface="Arial" panose="020B0604020202020204" pitchFamily="34" charset="0"/>
              </a:rPr>
              <a:t>Use when multiple clients are accessing data from the same table concurrently</a:t>
            </a:r>
          </a:p>
          <a:p>
            <a:pPr marL="1257300" lvl="2" indent="-342900">
              <a:buFont typeface="Wingdings" panose="05000000000000000000" pitchFamily="2" charset="2"/>
              <a:buChar char="§"/>
            </a:pPr>
            <a:r>
              <a:rPr lang="en-US" sz="2400" dirty="0">
                <a:solidFill>
                  <a:schemeClr val="accent1">
                    <a:lumMod val="75000"/>
                  </a:schemeClr>
                </a:solidFill>
                <a:latin typeface="Arial" panose="020B0604020202020204" pitchFamily="34" charset="0"/>
                <a:cs typeface="Arial" panose="020B0604020202020204" pitchFamily="34" charset="0"/>
              </a:rPr>
              <a:t>Can be just one or many </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All or none of the steps succeed</a:t>
            </a:r>
          </a:p>
          <a:p>
            <a:pPr marL="1257300" lvl="2" indent="-342900">
              <a:buFont typeface="Wingdings" panose="05000000000000000000" pitchFamily="2" charset="2"/>
              <a:buChar char="§"/>
            </a:pPr>
            <a:r>
              <a:rPr lang="en-US" sz="2400" dirty="0">
                <a:solidFill>
                  <a:schemeClr val="accent1">
                    <a:lumMod val="75000"/>
                  </a:schemeClr>
                </a:solidFill>
                <a:latin typeface="Arial" panose="020B0604020202020204" pitchFamily="34" charset="0"/>
                <a:cs typeface="Arial" panose="020B0604020202020204" pitchFamily="34" charset="0"/>
              </a:rPr>
              <a:t>Execute if all steps are good</a:t>
            </a:r>
          </a:p>
          <a:p>
            <a:pPr marL="1257300" lvl="2" indent="-342900">
              <a:buFont typeface="Wingdings" panose="05000000000000000000" pitchFamily="2" charset="2"/>
              <a:buChar char="§"/>
            </a:pPr>
            <a:r>
              <a:rPr lang="en-US" sz="2400" dirty="0">
                <a:solidFill>
                  <a:schemeClr val="accent1">
                    <a:lumMod val="75000"/>
                  </a:schemeClr>
                </a:solidFill>
                <a:latin typeface="Arial" panose="020B0604020202020204" pitchFamily="34" charset="0"/>
                <a:cs typeface="Arial" panose="020B0604020202020204" pitchFamily="34" charset="0"/>
              </a:rPr>
              <a:t>Cancel if steps have error or are incomplete</a:t>
            </a:r>
          </a:p>
          <a:p>
            <a:pPr marL="1257300" lvl="2" indent="-342900">
              <a:buFont typeface="Wingdings" panose="05000000000000000000" pitchFamily="2" charset="2"/>
              <a:buChar char="§"/>
            </a:pPr>
            <a:r>
              <a:rPr lang="en-US" sz="2400" b="1" dirty="0">
                <a:solidFill>
                  <a:schemeClr val="accent1">
                    <a:lumMod val="75000"/>
                  </a:schemeClr>
                </a:solidFill>
                <a:latin typeface="Arial" panose="020B0604020202020204" pitchFamily="34" charset="0"/>
                <a:cs typeface="Arial" panose="020B0604020202020204" pitchFamily="34" charset="0"/>
              </a:rPr>
              <a:t>ACID</a:t>
            </a:r>
            <a:r>
              <a:rPr lang="en-US" sz="2400" dirty="0">
                <a:solidFill>
                  <a:schemeClr val="accent1">
                    <a:lumMod val="75000"/>
                  </a:schemeClr>
                </a:solidFill>
                <a:latin typeface="Arial" panose="020B0604020202020204" pitchFamily="34" charset="0"/>
                <a:cs typeface="Arial" panose="020B0604020202020204" pitchFamily="34" charset="0"/>
              </a:rPr>
              <a:t> compliant </a:t>
            </a:r>
          </a:p>
        </p:txBody>
      </p:sp>
    </p:spTree>
    <p:extLst>
      <p:ext uri="{BB962C8B-B14F-4D97-AF65-F5344CB8AC3E}">
        <p14:creationId xmlns:p14="http://schemas.microsoft.com/office/powerpoint/2010/main" val="28379629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26941" y="313440"/>
            <a:ext cx="7710641"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Remember ACID </a:t>
            </a:r>
          </a:p>
        </p:txBody>
      </p:sp>
      <p:sp>
        <p:nvSpPr>
          <p:cNvPr id="2" name="Rectangle 1">
            <a:extLst>
              <a:ext uri="{FF2B5EF4-FFF2-40B4-BE49-F238E27FC236}">
                <a16:creationId xmlns:a16="http://schemas.microsoft.com/office/drawing/2014/main" id="{37ABF56A-3491-5D4A-BE2C-A3C0A29B3A25}"/>
              </a:ext>
            </a:extLst>
          </p:cNvPr>
          <p:cNvSpPr/>
          <p:nvPr/>
        </p:nvSpPr>
        <p:spPr>
          <a:xfrm>
            <a:off x="1871472" y="1159499"/>
            <a:ext cx="8412480" cy="3785652"/>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A</a:t>
            </a:r>
            <a:r>
              <a:rPr lang="en-US" sz="2400" dirty="0">
                <a:solidFill>
                  <a:schemeClr val="tx1">
                    <a:lumMod val="75000"/>
                    <a:lumOff val="25000"/>
                  </a:schemeClr>
                </a:solidFill>
                <a:latin typeface="Arial" panose="020B0604020202020204" pitchFamily="34" charset="0"/>
                <a:cs typeface="Arial" panose="020B0604020202020204" pitchFamily="34" charset="0"/>
              </a:rPr>
              <a:t>tomic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All statements execute successfully or are canceled as a unit</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a:t>
            </a:r>
            <a:r>
              <a:rPr lang="en-US" sz="2400" dirty="0">
                <a:solidFill>
                  <a:schemeClr val="tx1">
                    <a:lumMod val="75000"/>
                    <a:lumOff val="25000"/>
                  </a:schemeClr>
                </a:solidFill>
                <a:latin typeface="Arial" panose="020B0604020202020204" pitchFamily="34" charset="0"/>
                <a:cs typeface="Arial" panose="020B0604020202020204" pitchFamily="34" charset="0"/>
              </a:rPr>
              <a:t>onsistent</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Database that is in a consistent state when a transaction beings, is left in a consistent state by a transaction</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I</a:t>
            </a:r>
            <a:r>
              <a:rPr lang="en-US" sz="2400" dirty="0">
                <a:solidFill>
                  <a:schemeClr val="tx1">
                    <a:lumMod val="75000"/>
                    <a:lumOff val="25000"/>
                  </a:schemeClr>
                </a:solidFill>
                <a:latin typeface="Arial" panose="020B0604020202020204" pitchFamily="34" charset="0"/>
                <a:cs typeface="Arial" panose="020B0604020202020204" pitchFamily="34" charset="0"/>
              </a:rPr>
              <a:t>solated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One transaction does not affect another</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D</a:t>
            </a:r>
            <a:r>
              <a:rPr lang="en-US" sz="2400" dirty="0">
                <a:solidFill>
                  <a:schemeClr val="tx1">
                    <a:lumMod val="75000"/>
                    <a:lumOff val="25000"/>
                  </a:schemeClr>
                </a:solidFill>
                <a:latin typeface="Arial" panose="020B0604020202020204" pitchFamily="34" charset="0"/>
                <a:cs typeface="Arial" panose="020B0604020202020204" pitchFamily="34" charset="0"/>
              </a:rPr>
              <a:t>urable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All changes made by transaction that complete successfully are recorded properly in the database</a:t>
            </a:r>
          </a:p>
          <a:p>
            <a:pPr marL="1257300" lvl="2" indent="-342900">
              <a:buFont typeface="Wingdings" panose="05000000000000000000" pitchFamily="2" charset="2"/>
              <a:buChar char="§"/>
            </a:pPr>
            <a:r>
              <a:rPr lang="en-US" sz="2000" dirty="0">
                <a:solidFill>
                  <a:srgbClr val="0070C0"/>
                </a:solidFill>
                <a:latin typeface="Arial" panose="020B0604020202020204" pitchFamily="34" charset="0"/>
                <a:cs typeface="Arial" panose="020B0604020202020204" pitchFamily="34" charset="0"/>
              </a:rPr>
              <a:t>Changes are not lost</a:t>
            </a:r>
          </a:p>
        </p:txBody>
      </p:sp>
    </p:spTree>
    <p:extLst>
      <p:ext uri="{BB962C8B-B14F-4D97-AF65-F5344CB8AC3E}">
        <p14:creationId xmlns:p14="http://schemas.microsoft.com/office/powerpoint/2010/main" val="3234144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26941" y="313440"/>
            <a:ext cx="7710641"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Transactions</a:t>
            </a:r>
          </a:p>
        </p:txBody>
      </p:sp>
      <p:sp>
        <p:nvSpPr>
          <p:cNvPr id="2" name="Rectangle 1">
            <a:extLst>
              <a:ext uri="{FF2B5EF4-FFF2-40B4-BE49-F238E27FC236}">
                <a16:creationId xmlns:a16="http://schemas.microsoft.com/office/drawing/2014/main" id="{37ABF56A-3491-5D4A-BE2C-A3C0A29B3A25}"/>
              </a:ext>
            </a:extLst>
          </p:cNvPr>
          <p:cNvSpPr/>
          <p:nvPr/>
        </p:nvSpPr>
        <p:spPr>
          <a:xfrm>
            <a:off x="1871472" y="1159499"/>
            <a:ext cx="8412480" cy="3046988"/>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Commit</a:t>
            </a:r>
            <a:r>
              <a:rPr lang="en-US" sz="2400" dirty="0">
                <a:solidFill>
                  <a:schemeClr val="tx1">
                    <a:lumMod val="75000"/>
                    <a:lumOff val="25000"/>
                  </a:schemeClr>
                </a:solidFill>
                <a:latin typeface="Arial" panose="020B0604020202020204" pitchFamily="34" charset="0"/>
                <a:cs typeface="Arial" panose="020B0604020202020204" pitchFamily="34" charset="0"/>
              </a:rPr>
              <a:t>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Indicates the end of transaction and lets database know to make permanent change</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Rollback </a:t>
            </a:r>
            <a:r>
              <a:rPr lang="en-US" sz="2400" dirty="0">
                <a:solidFill>
                  <a:schemeClr val="tx1">
                    <a:lumMod val="75000"/>
                    <a:lumOff val="25000"/>
                  </a:schemeClr>
                </a:solidFill>
                <a:latin typeface="Arial" panose="020B0604020202020204" pitchFamily="34" charset="0"/>
                <a:cs typeface="Arial" panose="020B0604020202020204" pitchFamily="34" charset="0"/>
              </a:rPr>
              <a:t>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Revert all changes in transaction</a:t>
            </a:r>
          </a:p>
          <a:p>
            <a:pPr marL="342900" indent="-342900">
              <a:buFont typeface="Wingdings" panose="05000000000000000000" pitchFamily="2" charset="2"/>
              <a:buChar char="§"/>
            </a:pPr>
            <a:r>
              <a:rPr lang="en-US" sz="2400" b="1" dirty="0" err="1">
                <a:solidFill>
                  <a:schemeClr val="tx1">
                    <a:lumMod val="75000"/>
                    <a:lumOff val="25000"/>
                  </a:schemeClr>
                </a:solidFill>
                <a:latin typeface="Arial" panose="020B0604020202020204" pitchFamily="34" charset="0"/>
                <a:cs typeface="Arial" panose="020B0604020202020204" pitchFamily="34" charset="0"/>
              </a:rPr>
              <a:t>Savepoint</a:t>
            </a:r>
            <a:r>
              <a:rPr lang="en-US" sz="2400" dirty="0">
                <a:solidFill>
                  <a:schemeClr val="tx1">
                    <a:lumMod val="75000"/>
                    <a:lumOff val="25000"/>
                  </a:schemeClr>
                </a:solidFill>
                <a:latin typeface="Arial" panose="020B0604020202020204" pitchFamily="34" charset="0"/>
                <a:cs typeface="Arial" panose="020B0604020202020204" pitchFamily="34" charset="0"/>
              </a:rPr>
              <a:t>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Can set programmatic point that allows you to rollback part of a transaction</a:t>
            </a:r>
          </a:p>
          <a:p>
            <a:pPr marL="800100" lvl="1" indent="-342900">
              <a:buFont typeface="Wingdings" panose="05000000000000000000" pitchFamily="2" charset="2"/>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6543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26941" y="313440"/>
            <a:ext cx="7710641"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Transactions</a:t>
            </a:r>
          </a:p>
        </p:txBody>
      </p:sp>
      <p:sp>
        <p:nvSpPr>
          <p:cNvPr id="2" name="Rectangle 1">
            <a:extLst>
              <a:ext uri="{FF2B5EF4-FFF2-40B4-BE49-F238E27FC236}">
                <a16:creationId xmlns:a16="http://schemas.microsoft.com/office/drawing/2014/main" id="{37ABF56A-3491-5D4A-BE2C-A3C0A29B3A25}"/>
              </a:ext>
            </a:extLst>
          </p:cNvPr>
          <p:cNvSpPr/>
          <p:nvPr/>
        </p:nvSpPr>
        <p:spPr>
          <a:xfrm>
            <a:off x="821803" y="901149"/>
            <a:ext cx="10463513" cy="2431435"/>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Auto-commit </a:t>
            </a:r>
            <a:r>
              <a:rPr lang="en-US" sz="2400" dirty="0">
                <a:solidFill>
                  <a:schemeClr val="tx1">
                    <a:lumMod val="75000"/>
                    <a:lumOff val="25000"/>
                  </a:schemeClr>
                </a:solidFill>
                <a:latin typeface="Arial" panose="020B0604020202020204" pitchFamily="34" charset="0"/>
                <a:cs typeface="Arial" panose="020B0604020202020204" pitchFamily="34" charset="0"/>
              </a:rPr>
              <a:t> </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Enabled by default</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SET </a:t>
            </a:r>
            <a:r>
              <a:rPr lang="en-US" sz="2400" b="1" dirty="0" err="1">
                <a:solidFill>
                  <a:schemeClr val="tx1">
                    <a:lumMod val="75000"/>
                    <a:lumOff val="25000"/>
                  </a:schemeClr>
                </a:solidFill>
                <a:latin typeface="Arial" panose="020B0604020202020204" pitchFamily="34" charset="0"/>
                <a:cs typeface="Arial" panose="020B0604020202020204" pitchFamily="34" charset="0"/>
              </a:rPr>
              <a:t>Autocommit</a:t>
            </a:r>
            <a:r>
              <a:rPr lang="en-US" sz="2400" b="1" dirty="0">
                <a:solidFill>
                  <a:schemeClr val="tx1">
                    <a:lumMod val="75000"/>
                    <a:lumOff val="25000"/>
                  </a:schemeClr>
                </a:solidFill>
                <a:latin typeface="Arial" panose="020B0604020202020204" pitchFamily="34" charset="0"/>
                <a:cs typeface="Arial" panose="020B0604020202020204" pitchFamily="34" charset="0"/>
              </a:rPr>
              <a:t> </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Enables or disables auto commit for your session</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START Transaction or BEGIN </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Starts transaction</a:t>
            </a:r>
          </a:p>
          <a:p>
            <a:pPr marL="800100" lvl="1" indent="-342900">
              <a:buFont typeface="Wingdings" panose="05000000000000000000" pitchFamily="2" charset="2"/>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714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26941" y="313440"/>
            <a:ext cx="7710641"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Database locks </a:t>
            </a:r>
          </a:p>
        </p:txBody>
      </p:sp>
      <p:sp>
        <p:nvSpPr>
          <p:cNvPr id="2" name="Rectangle 1">
            <a:extLst>
              <a:ext uri="{FF2B5EF4-FFF2-40B4-BE49-F238E27FC236}">
                <a16:creationId xmlns:a16="http://schemas.microsoft.com/office/drawing/2014/main" id="{37ABF56A-3491-5D4A-BE2C-A3C0A29B3A25}"/>
              </a:ext>
            </a:extLst>
          </p:cNvPr>
          <p:cNvSpPr/>
          <p:nvPr/>
        </p:nvSpPr>
        <p:spPr>
          <a:xfrm>
            <a:off x="821803" y="901149"/>
            <a:ext cx="10463513" cy="2862322"/>
          </a:xfrm>
          <a:prstGeom prst="rect">
            <a:avLst/>
          </a:prstGeom>
        </p:spPr>
        <p:txBody>
          <a:bodyPr wrap="square">
            <a:spAutoFit/>
          </a:bodyPr>
          <a:lstStyle/>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MySQL will lock records to make sure other processes don’t change the data </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SELECT FOR UPDATE, UPDATE, DELETE</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Within a transaction these DML will lock records </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As transactions take place other sessions that want to modify same records will wait until lock is released</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Within a transaction these DML will lock records </a:t>
            </a:r>
          </a:p>
          <a:p>
            <a:pPr marL="800100" lvl="1" indent="-342900">
              <a:buFont typeface="Wingdings" panose="05000000000000000000" pitchFamily="2" charset="2"/>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8665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26941" y="313440"/>
            <a:ext cx="7710641"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Deadlocks </a:t>
            </a:r>
          </a:p>
        </p:txBody>
      </p:sp>
      <p:sp>
        <p:nvSpPr>
          <p:cNvPr id="2" name="Rectangle 1">
            <a:extLst>
              <a:ext uri="{FF2B5EF4-FFF2-40B4-BE49-F238E27FC236}">
                <a16:creationId xmlns:a16="http://schemas.microsoft.com/office/drawing/2014/main" id="{37ABF56A-3491-5D4A-BE2C-A3C0A29B3A25}"/>
              </a:ext>
            </a:extLst>
          </p:cNvPr>
          <p:cNvSpPr/>
          <p:nvPr/>
        </p:nvSpPr>
        <p:spPr>
          <a:xfrm>
            <a:off x="821803" y="901149"/>
            <a:ext cx="10463513" cy="3785652"/>
          </a:xfrm>
          <a:prstGeom prst="rect">
            <a:avLst/>
          </a:prstGeom>
        </p:spPr>
        <p:txBody>
          <a:bodyPr wrap="square">
            <a:spAutoFit/>
          </a:bodyPr>
          <a:lstStyle/>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Classic problem of transactional databases</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When multiple transactions need data that the other has already locked</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MySQL detects and aborts (rollback) one of the transactions and allows the other to complete</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Deadlock can occur when:</a:t>
            </a:r>
          </a:p>
          <a:p>
            <a:pPr marL="800100" lvl="1" indent="-342900">
              <a:buFont typeface="Wingdings" panose="05000000000000000000" pitchFamily="2" charset="2"/>
              <a:buChar char="§"/>
            </a:pPr>
            <a:r>
              <a:rPr lang="en-US" sz="2400" dirty="0">
                <a:solidFill>
                  <a:schemeClr val="accent1">
                    <a:lumMod val="75000"/>
                  </a:schemeClr>
                </a:solidFill>
                <a:latin typeface="Arial" panose="020B0604020202020204" pitchFamily="34" charset="0"/>
                <a:cs typeface="Arial" panose="020B0604020202020204" pitchFamily="34" charset="0"/>
              </a:rPr>
              <a:t>Transactions acquire locks on multiple tables, but in opposite order</a:t>
            </a:r>
          </a:p>
          <a:p>
            <a:pPr marL="800100" lvl="1" indent="-342900">
              <a:buFont typeface="Wingdings" panose="05000000000000000000" pitchFamily="2" charset="2"/>
              <a:buChar char="§"/>
            </a:pPr>
            <a:r>
              <a:rPr lang="en-US" sz="2400" dirty="0">
                <a:solidFill>
                  <a:schemeClr val="accent1">
                    <a:lumMod val="75000"/>
                  </a:schemeClr>
                </a:solidFill>
                <a:latin typeface="Arial" panose="020B0604020202020204" pitchFamily="34" charset="0"/>
                <a:cs typeface="Arial" panose="020B0604020202020204" pitchFamily="34" charset="0"/>
              </a:rPr>
              <a:t>There are multiple transactions and one is waiting for the other(s) to complete in order to form a cycle. Example – T1 is waiting for T2, T2 is waiting for T3 and T3 is waiting for T1</a:t>
            </a:r>
          </a:p>
          <a:p>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409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26941" y="313440"/>
            <a:ext cx="7710641"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Transaction Example: Deadlocks </a:t>
            </a:r>
          </a:p>
        </p:txBody>
      </p:sp>
      <p:pic>
        <p:nvPicPr>
          <p:cNvPr id="4" name="Picture 3">
            <a:extLst>
              <a:ext uri="{FF2B5EF4-FFF2-40B4-BE49-F238E27FC236}">
                <a16:creationId xmlns:a16="http://schemas.microsoft.com/office/drawing/2014/main" id="{177FE552-DE98-8140-95A2-51F7BECC8932}"/>
              </a:ext>
            </a:extLst>
          </p:cNvPr>
          <p:cNvPicPr>
            <a:picLocks noChangeAspect="1"/>
          </p:cNvPicPr>
          <p:nvPr/>
        </p:nvPicPr>
        <p:blipFill>
          <a:blip r:embed="rId3"/>
          <a:stretch>
            <a:fillRect/>
          </a:stretch>
        </p:blipFill>
        <p:spPr>
          <a:xfrm>
            <a:off x="1932972" y="1025509"/>
            <a:ext cx="7546694" cy="4357024"/>
          </a:xfrm>
          <a:prstGeom prst="rect">
            <a:avLst/>
          </a:prstGeom>
        </p:spPr>
      </p:pic>
    </p:spTree>
    <p:extLst>
      <p:ext uri="{BB962C8B-B14F-4D97-AF65-F5344CB8AC3E}">
        <p14:creationId xmlns:p14="http://schemas.microsoft.com/office/powerpoint/2010/main" val="1402741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26941" y="313440"/>
            <a:ext cx="7710641"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Implicit Locks </a:t>
            </a:r>
          </a:p>
        </p:txBody>
      </p:sp>
      <p:pic>
        <p:nvPicPr>
          <p:cNvPr id="2" name="Picture 1">
            <a:extLst>
              <a:ext uri="{FF2B5EF4-FFF2-40B4-BE49-F238E27FC236}">
                <a16:creationId xmlns:a16="http://schemas.microsoft.com/office/drawing/2014/main" id="{79B6BB96-7834-5F49-A59B-967992386F29}"/>
              </a:ext>
            </a:extLst>
          </p:cNvPr>
          <p:cNvPicPr>
            <a:picLocks noChangeAspect="1"/>
          </p:cNvPicPr>
          <p:nvPr/>
        </p:nvPicPr>
        <p:blipFill>
          <a:blip r:embed="rId3"/>
          <a:stretch>
            <a:fillRect/>
          </a:stretch>
        </p:blipFill>
        <p:spPr>
          <a:xfrm>
            <a:off x="1418950" y="1215342"/>
            <a:ext cx="9326621" cy="2858947"/>
          </a:xfrm>
          <a:prstGeom prst="rect">
            <a:avLst/>
          </a:prstGeom>
        </p:spPr>
      </p:pic>
    </p:spTree>
    <p:extLst>
      <p:ext uri="{BB962C8B-B14F-4D97-AF65-F5344CB8AC3E}">
        <p14:creationId xmlns:p14="http://schemas.microsoft.com/office/powerpoint/2010/main" val="869873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Character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046356"/>
            <a:ext cx="11277600" cy="1575816"/>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REPLACE(</a:t>
            </a:r>
            <a:r>
              <a:rPr lang="en-US" sz="2400" b="1" dirty="0" err="1">
                <a:solidFill>
                  <a:schemeClr val="tx1">
                    <a:lumMod val="75000"/>
                    <a:lumOff val="25000"/>
                  </a:schemeClr>
                </a:solidFill>
                <a:latin typeface="Arial" panose="020B0604020202020204" pitchFamily="34" charset="0"/>
                <a:cs typeface="Arial" panose="020B0604020202020204" pitchFamily="34" charset="0"/>
              </a:rPr>
              <a:t>str</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b="1" dirty="0" err="1">
                <a:solidFill>
                  <a:schemeClr val="tx1">
                    <a:lumMod val="75000"/>
                    <a:lumOff val="25000"/>
                  </a:schemeClr>
                </a:solidFill>
                <a:latin typeface="Arial" panose="020B0604020202020204" pitchFamily="34" charset="0"/>
                <a:cs typeface="Arial" panose="020B0604020202020204" pitchFamily="34" charset="0"/>
              </a:rPr>
              <a:t>find_string</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b="1" dirty="0" err="1">
                <a:solidFill>
                  <a:schemeClr val="tx1">
                    <a:lumMod val="75000"/>
                    <a:lumOff val="25000"/>
                  </a:schemeClr>
                </a:solidFill>
                <a:latin typeface="Arial" panose="020B0604020202020204" pitchFamily="34" charset="0"/>
                <a:cs typeface="Arial" panose="020B0604020202020204" pitchFamily="34" charset="0"/>
              </a:rPr>
              <a:t>replace_with</a:t>
            </a:r>
            <a:r>
              <a:rPr lang="en-US" sz="2400" b="1" dirty="0">
                <a:solidFill>
                  <a:schemeClr val="tx1">
                    <a:lumMod val="75000"/>
                    <a:lumOff val="25000"/>
                  </a:schemeClr>
                </a:solidFill>
                <a:latin typeface="Arial" panose="020B0604020202020204" pitchFamily="34" charset="0"/>
                <a:cs typeface="Arial" panose="020B0604020202020204" pitchFamily="34" charset="0"/>
              </a:rPr>
              <a:t>)</a:t>
            </a:r>
          </a:p>
          <a:p>
            <a:pPr marL="1257300" lvl="2"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Replaces all occurrences of a substring within a string</a:t>
            </a:r>
          </a:p>
          <a:p>
            <a:pPr marL="1257300" lvl="2" indent="-342900">
              <a:buFont typeface="Wingdings" panose="05000000000000000000" pitchFamily="2" charset="2"/>
              <a:buChar char="§"/>
            </a:pPr>
            <a:r>
              <a:rPr lang="en-US" sz="2000" b="1" dirty="0">
                <a:solidFill>
                  <a:schemeClr val="accent5">
                    <a:lumMod val="75000"/>
                  </a:schemeClr>
                </a:solidFill>
                <a:latin typeface="Arial" panose="020B0604020202020204" pitchFamily="34" charset="0"/>
                <a:cs typeface="Arial" panose="020B0604020202020204" pitchFamily="34" charset="0"/>
              </a:rPr>
              <a:t>Example: </a:t>
            </a:r>
            <a:r>
              <a:rPr lang="en-US" sz="2000" dirty="0">
                <a:solidFill>
                  <a:schemeClr val="accent5">
                    <a:lumMod val="75000"/>
                  </a:schemeClr>
                </a:solidFill>
                <a:latin typeface="Arial" panose="020B0604020202020204" pitchFamily="34" charset="0"/>
                <a:cs typeface="Arial" panose="020B0604020202020204" pitchFamily="34" charset="0"/>
              </a:rPr>
              <a:t>we are replacing string ‘on’ within string ‘Product Description’ with string ‘ON’</a:t>
            </a: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pic>
        <p:nvPicPr>
          <p:cNvPr id="8" name="Picture 7">
            <a:extLst>
              <a:ext uri="{FF2B5EF4-FFF2-40B4-BE49-F238E27FC236}">
                <a16:creationId xmlns:a16="http://schemas.microsoft.com/office/drawing/2014/main" id="{97D7A794-1460-5B46-89D7-4BE83416EC71}"/>
              </a:ext>
            </a:extLst>
          </p:cNvPr>
          <p:cNvPicPr>
            <a:picLocks noChangeAspect="1"/>
          </p:cNvPicPr>
          <p:nvPr/>
        </p:nvPicPr>
        <p:blipFill>
          <a:blip r:embed="rId3"/>
          <a:stretch>
            <a:fillRect/>
          </a:stretch>
        </p:blipFill>
        <p:spPr>
          <a:xfrm>
            <a:off x="939800" y="2095018"/>
            <a:ext cx="10312400" cy="3080232"/>
          </a:xfrm>
          <a:prstGeom prst="rect">
            <a:avLst/>
          </a:prstGeom>
        </p:spPr>
      </p:pic>
    </p:spTree>
    <p:extLst>
      <p:ext uri="{BB962C8B-B14F-4D97-AF65-F5344CB8AC3E}">
        <p14:creationId xmlns:p14="http://schemas.microsoft.com/office/powerpoint/2010/main" val="940442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Replication </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880101"/>
            <a:ext cx="9147879" cy="2308324"/>
          </a:xfrm>
          <a:prstGeom prst="rect">
            <a:avLst/>
          </a:prstGeom>
        </p:spPr>
        <p:txBody>
          <a:bodyPr wrap="square">
            <a:spAutoFit/>
          </a:bodyPr>
          <a:lstStyle/>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Replication enables data from one MySQL database server (master) to be copied to one or more MySQL database servers (the slaves). </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Asynchronous by default; </a:t>
            </a:r>
          </a:p>
          <a:p>
            <a:pPr marL="800100" lvl="1"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Idea is to use secondary servers on your infrastructure for either reads or other administrative solutions. </a:t>
            </a:r>
          </a:p>
        </p:txBody>
      </p:sp>
    </p:spTree>
    <p:extLst>
      <p:ext uri="{BB962C8B-B14F-4D97-AF65-F5344CB8AC3E}">
        <p14:creationId xmlns:p14="http://schemas.microsoft.com/office/powerpoint/2010/main" val="21243011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Replication </a:t>
            </a:r>
          </a:p>
        </p:txBody>
      </p:sp>
      <p:pic>
        <p:nvPicPr>
          <p:cNvPr id="5" name="Picture 4">
            <a:extLst>
              <a:ext uri="{FF2B5EF4-FFF2-40B4-BE49-F238E27FC236}">
                <a16:creationId xmlns:a16="http://schemas.microsoft.com/office/drawing/2014/main" id="{848FA3C8-72F1-584C-837F-20F9108262EE}"/>
              </a:ext>
            </a:extLst>
          </p:cNvPr>
          <p:cNvPicPr>
            <a:picLocks noChangeAspect="1"/>
          </p:cNvPicPr>
          <p:nvPr/>
        </p:nvPicPr>
        <p:blipFill>
          <a:blip r:embed="rId3"/>
          <a:stretch>
            <a:fillRect/>
          </a:stretch>
        </p:blipFill>
        <p:spPr>
          <a:xfrm>
            <a:off x="1505808" y="1363161"/>
            <a:ext cx="8902700" cy="3390900"/>
          </a:xfrm>
          <a:prstGeom prst="rect">
            <a:avLst/>
          </a:prstGeom>
        </p:spPr>
      </p:pic>
    </p:spTree>
    <p:extLst>
      <p:ext uri="{BB962C8B-B14F-4D97-AF65-F5344CB8AC3E}">
        <p14:creationId xmlns:p14="http://schemas.microsoft.com/office/powerpoint/2010/main" val="33643506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For Data Science </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129484"/>
            <a:ext cx="9147879" cy="5607689"/>
          </a:xfrm>
          <a:prstGeom prst="rect">
            <a:avLst/>
          </a:prstGeom>
        </p:spPr>
        <p:txBody>
          <a:bodyPr wrap="square">
            <a:spAutoFit/>
          </a:bodyPr>
          <a:lstStyle/>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use MySQL for advanced data analytics</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load large quality of data sets into MySQL </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perform data cleansing </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utilize indicator variables (1 or 0) for columns for machine learning algorithms </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You can convert columns to rows for data to generate meaningful summaries </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You can perform descriptive statistics </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use centering and scaling – technique to normalize continuous variables to be in the same range to prepare data for machine learning </a:t>
            </a:r>
          </a:p>
          <a:p>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spTree>
    <p:extLst>
      <p:ext uri="{BB962C8B-B14F-4D97-AF65-F5344CB8AC3E}">
        <p14:creationId xmlns:p14="http://schemas.microsoft.com/office/powerpoint/2010/main" val="4249765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for Analytics</a:t>
            </a:r>
          </a:p>
        </p:txBody>
      </p:sp>
      <p:sp>
        <p:nvSpPr>
          <p:cNvPr id="2" name="Rectangle 1">
            <a:extLst>
              <a:ext uri="{FF2B5EF4-FFF2-40B4-BE49-F238E27FC236}">
                <a16:creationId xmlns:a16="http://schemas.microsoft.com/office/drawing/2014/main" id="{37ABF56A-3491-5D4A-BE2C-A3C0A29B3A25}"/>
              </a:ext>
            </a:extLst>
          </p:cNvPr>
          <p:cNvSpPr/>
          <p:nvPr/>
        </p:nvSpPr>
        <p:spPr>
          <a:xfrm>
            <a:off x="1136073" y="1129484"/>
            <a:ext cx="9147879" cy="4869025"/>
          </a:xfrm>
          <a:prstGeom prst="rect">
            <a:avLst/>
          </a:prstGeom>
        </p:spPr>
        <p:txBody>
          <a:bodyPr wrap="square">
            <a:spAutoFit/>
          </a:bodyPr>
          <a:lstStyle/>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Can use MySQL functions to normalize continuous variables</a:t>
            </a: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Example: STDDEV()</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Returns population standard deviation of the expression</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Returns NULL if there is no matching value</a:t>
            </a: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Example: VARIANCE()</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Returns population standard variance of the expression</a:t>
            </a:r>
          </a:p>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Also use </a:t>
            </a:r>
            <a:r>
              <a:rPr lang="en-US" sz="2400" b="1" dirty="0">
                <a:solidFill>
                  <a:schemeClr val="tx1">
                    <a:lumMod val="75000"/>
                    <a:lumOff val="25000"/>
                  </a:schemeClr>
                </a:solidFill>
                <a:latin typeface="Arial" panose="020B0604020202020204" pitchFamily="34" charset="0"/>
                <a:cs typeface="Arial" panose="020B0604020202020204" pitchFamily="34" charset="0"/>
              </a:rPr>
              <a:t>MIN(), AVG(), MAX()</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Returns population standard deviation of the expression</a:t>
            </a:r>
          </a:p>
          <a:p>
            <a:pPr marL="800100" lvl="1" indent="-342900">
              <a:buFont typeface="Wingdings" panose="05000000000000000000" pitchFamily="2" charset="2"/>
              <a:buChar char="§"/>
            </a:pPr>
            <a:r>
              <a:rPr lang="en-US" sz="2000" dirty="0">
                <a:solidFill>
                  <a:schemeClr val="accent5">
                    <a:lumMod val="75000"/>
                  </a:schemeClr>
                </a:solidFill>
                <a:latin typeface="Arial" panose="020B0604020202020204" pitchFamily="34" charset="0"/>
                <a:cs typeface="Arial" panose="020B0604020202020204" pitchFamily="34" charset="0"/>
              </a:rPr>
              <a:t>Returns NULL if there is no matching value</a:t>
            </a:r>
          </a:p>
          <a:p>
            <a:pPr marL="800100" lvl="1" indent="-342900">
              <a:buFont typeface="Wingdings" panose="05000000000000000000" pitchFamily="2" charset="2"/>
              <a:buChar char="§"/>
            </a:pPr>
            <a:endParaRPr lang="en-US" sz="2000" dirty="0">
              <a:solidFill>
                <a:schemeClr val="accent5">
                  <a:lumMod val="75000"/>
                </a:schemeClr>
              </a:solidFill>
              <a:latin typeface="Arial" panose="020B0604020202020204" pitchFamily="34" charset="0"/>
              <a:cs typeface="Arial" panose="020B0604020202020204" pitchFamily="34" charset="0"/>
            </a:endParaRPr>
          </a:p>
          <a:p>
            <a:endParaRPr lang="en-US" sz="24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sz="2000" b="1" dirty="0"/>
          </a:p>
          <a:p>
            <a:pPr marL="800100" lvl="1" indent="-342900">
              <a:buFont typeface="Wingdings" panose="05000000000000000000" pitchFamily="2" charset="2"/>
              <a:buChar char="§"/>
            </a:pPr>
            <a:endParaRPr lang="en-US" b="1" dirty="0"/>
          </a:p>
          <a:p>
            <a:pPr lvl="1">
              <a:lnSpc>
                <a:spcPct val="80000"/>
              </a:lnSpc>
              <a:buClr>
                <a:schemeClr val="tx2"/>
              </a:buClr>
              <a:buSzPct val="55000"/>
            </a:pPr>
            <a:endParaRPr lang="en-US" dirty="0"/>
          </a:p>
        </p:txBody>
      </p:sp>
    </p:spTree>
    <p:extLst>
      <p:ext uri="{BB962C8B-B14F-4D97-AF65-F5344CB8AC3E}">
        <p14:creationId xmlns:p14="http://schemas.microsoft.com/office/powerpoint/2010/main" val="29619214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40873" y="971044"/>
            <a:ext cx="7900132" cy="925252"/>
          </a:xfrm>
          <a:prstGeom prst="rect">
            <a:avLst/>
          </a:prstGeom>
        </p:spPr>
        <p:txBody>
          <a:bodyPr/>
          <a:lstStyle/>
          <a:p>
            <a:pPr algn="l"/>
            <a:r>
              <a:rPr lang="en-US" sz="2800" dirty="0">
                <a:solidFill>
                  <a:schemeClr val="tx1">
                    <a:lumMod val="65000"/>
                    <a:lumOff val="35000"/>
                  </a:schemeClr>
                </a:solidFill>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1342663"/>
            <a:ext cx="8659091" cy="830997"/>
          </a:xfrm>
          <a:prstGeom prst="rect">
            <a:avLst/>
          </a:prstGeom>
        </p:spPr>
        <p:txBody>
          <a:bodyPr wrap="square">
            <a:spAutoFit/>
          </a:bodyPr>
          <a:lstStyle/>
          <a:p>
            <a:pPr fontAlgn="base">
              <a:spcBef>
                <a:spcPct val="0"/>
              </a:spcBef>
              <a:spcAft>
                <a:spcPct val="0"/>
              </a:spcAft>
            </a:pPr>
            <a:r>
              <a:rPr lang="en-US" sz="2400" dirty="0">
                <a:solidFill>
                  <a:prstClr val="black"/>
                </a:solidFill>
                <a:latin typeface="Arial" panose="020B0604020202020204" pitchFamily="34" charset="0"/>
                <a:ea typeface="ＭＳ Ｐゴシック" charset="0"/>
                <a:cs typeface="Arial" panose="020B0604020202020204" pitchFamily="34" charset="0"/>
              </a:rPr>
              <a:t>“SQL For MySQL: A Beginner’s Tutorial”</a:t>
            </a:r>
          </a:p>
          <a:p>
            <a:pPr fontAlgn="base">
              <a:spcBef>
                <a:spcPct val="0"/>
              </a:spcBef>
              <a:spcAft>
                <a:spcPct val="0"/>
              </a:spcAft>
            </a:pPr>
            <a:r>
              <a:rPr lang="en-US" sz="2400" dirty="0">
                <a:solidFill>
                  <a:prstClr val="black"/>
                </a:solidFill>
                <a:latin typeface="Arial" panose="020B0604020202020204" pitchFamily="34" charset="0"/>
                <a:ea typeface="ＭＳ Ｐゴシック" charset="0"/>
                <a:cs typeface="Arial" panose="020B0604020202020204" pitchFamily="34" charset="0"/>
              </a:rPr>
              <a:t>Code samples: https://www.w3resource.com/</a:t>
            </a:r>
          </a:p>
        </p:txBody>
      </p:sp>
    </p:spTree>
    <p:extLst>
      <p:ext uri="{BB962C8B-B14F-4D97-AF65-F5344CB8AC3E}">
        <p14:creationId xmlns:p14="http://schemas.microsoft.com/office/powerpoint/2010/main" val="2820553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8545" y="1838976"/>
            <a:ext cx="11262518" cy="2539060"/>
          </a:xfrm>
          <a:prstGeom prst="rect">
            <a:avLst/>
          </a:prstGeom>
        </p:spPr>
        <p:txBody>
          <a:bodyPr/>
          <a:lstStyle/>
          <a:p>
            <a:r>
              <a:rPr lang="en-US" sz="2800" b="1" dirty="0">
                <a:solidFill>
                  <a:schemeClr val="tx1">
                    <a:lumMod val="65000"/>
                    <a:lumOff val="35000"/>
                  </a:schemeClr>
                </a:solidFill>
                <a:latin typeface="Arial" panose="020B0604020202020204" pitchFamily="34" charset="0"/>
                <a:cs typeface="Arial" panose="020B0604020202020204" pitchFamily="34" charset="0"/>
              </a:rPr>
              <a:t>LAB </a:t>
            </a:r>
            <a:br>
              <a:rPr lang="en-US" sz="2800" b="1" dirty="0">
                <a:solidFill>
                  <a:schemeClr val="tx1">
                    <a:lumMod val="65000"/>
                    <a:lumOff val="35000"/>
                  </a:schemeClr>
                </a:solidFill>
                <a:latin typeface="Arial" panose="020B0604020202020204" pitchFamily="34" charset="0"/>
                <a:cs typeface="Arial" panose="020B0604020202020204" pitchFamily="34" charset="0"/>
              </a:rPr>
            </a:br>
            <a:r>
              <a:rPr lang="en-US" sz="2800" b="1" dirty="0">
                <a:solidFill>
                  <a:schemeClr val="tx1">
                    <a:lumMod val="65000"/>
                    <a:lumOff val="35000"/>
                  </a:schemeClr>
                </a:solidFill>
                <a:latin typeface="Arial" panose="020B0604020202020204" pitchFamily="34" charset="0"/>
                <a:cs typeface="Arial" panose="020B0604020202020204" pitchFamily="34" charset="0"/>
              </a:rPr>
              <a:t>(</a:t>
            </a:r>
            <a:r>
              <a:rPr lang="en-US" sz="2800" dirty="0">
                <a:solidFill>
                  <a:schemeClr val="tx1">
                    <a:lumMod val="65000"/>
                    <a:lumOff val="35000"/>
                  </a:schemeClr>
                </a:solidFill>
                <a:latin typeface="Arial" panose="020B0604020202020204" pitchFamily="34" charset="0"/>
                <a:cs typeface="Arial" panose="020B0604020202020204" pitchFamily="34" charset="0"/>
              </a:rPr>
              <a:t>If you do not finish the lab in class – take it home as homework) </a:t>
            </a:r>
            <a:br>
              <a:rPr lang="en-US" sz="2800" dirty="0">
                <a:solidFill>
                  <a:schemeClr val="tx1">
                    <a:lumMod val="65000"/>
                    <a:lumOff val="35000"/>
                  </a:schemeClr>
                </a:solidFill>
                <a:latin typeface="Arial" panose="020B0604020202020204" pitchFamily="34" charset="0"/>
                <a:cs typeface="Arial" panose="020B0604020202020204" pitchFamily="34" charset="0"/>
              </a:rPr>
            </a:br>
            <a:br>
              <a:rPr lang="en-US" sz="2800" dirty="0">
                <a:solidFill>
                  <a:schemeClr val="tx1">
                    <a:lumMod val="65000"/>
                    <a:lumOff val="35000"/>
                  </a:schemeClr>
                </a:solidFill>
                <a:latin typeface="Arial" panose="020B0604020202020204" pitchFamily="34" charset="0"/>
                <a:cs typeface="Arial" panose="020B0604020202020204" pitchFamily="34" charset="0"/>
              </a:rPr>
            </a:br>
            <a:r>
              <a:rPr lang="en-US" sz="2800" b="1" dirty="0">
                <a:solidFill>
                  <a:schemeClr val="tx1">
                    <a:lumMod val="65000"/>
                    <a:lumOff val="35000"/>
                  </a:schemeClr>
                </a:solidFill>
                <a:latin typeface="Arial" panose="020B0604020202020204" pitchFamily="34" charset="0"/>
                <a:cs typeface="Arial" panose="020B0604020202020204" pitchFamily="34" charset="0"/>
              </a:rPr>
              <a:t>More on JOINS: https://</a:t>
            </a:r>
            <a:r>
              <a:rPr lang="en-US" sz="2800" b="1" dirty="0" err="1">
                <a:solidFill>
                  <a:schemeClr val="tx1">
                    <a:lumMod val="65000"/>
                    <a:lumOff val="35000"/>
                  </a:schemeClr>
                </a:solidFill>
                <a:latin typeface="Arial" panose="020B0604020202020204" pitchFamily="34" charset="0"/>
                <a:cs typeface="Arial" panose="020B0604020202020204" pitchFamily="34" charset="0"/>
              </a:rPr>
              <a:t>www.cloudways.com</a:t>
            </a:r>
            <a:r>
              <a:rPr lang="en-US" sz="2800" b="1" dirty="0">
                <a:solidFill>
                  <a:schemeClr val="tx1">
                    <a:lumMod val="65000"/>
                    <a:lumOff val="35000"/>
                  </a:schemeClr>
                </a:solidFill>
                <a:latin typeface="Arial" panose="020B0604020202020204" pitchFamily="34" charset="0"/>
                <a:cs typeface="Arial" panose="020B0604020202020204" pitchFamily="34" charset="0"/>
              </a:rPr>
              <a:t>/blog/how-to-join-two-tables-</a:t>
            </a:r>
            <a:r>
              <a:rPr lang="en-US" sz="2800" b="1" dirty="0" err="1">
                <a:solidFill>
                  <a:schemeClr val="tx1">
                    <a:lumMod val="65000"/>
                    <a:lumOff val="35000"/>
                  </a:schemeClr>
                </a:solidFill>
                <a:latin typeface="Arial" panose="020B0604020202020204" pitchFamily="34" charset="0"/>
                <a:cs typeface="Arial" panose="020B0604020202020204" pitchFamily="34" charset="0"/>
              </a:rPr>
              <a:t>mysql</a:t>
            </a:r>
            <a:r>
              <a:rPr lang="en-US" sz="2800" b="1" dirty="0">
                <a:solidFill>
                  <a:schemeClr val="tx1">
                    <a:lumMod val="65000"/>
                    <a:lumOff val="35000"/>
                  </a:schemeClr>
                </a:solidFill>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Tree>
    <p:extLst>
      <p:ext uri="{BB962C8B-B14F-4D97-AF65-F5344CB8AC3E}">
        <p14:creationId xmlns:p14="http://schemas.microsoft.com/office/powerpoint/2010/main" val="3837563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1954722"/>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5" name="Picture 4">
            <a:extLst>
              <a:ext uri="{FF2B5EF4-FFF2-40B4-BE49-F238E27FC236}">
                <a16:creationId xmlns:a16="http://schemas.microsoft.com/office/drawing/2014/main" id="{FEA6B6D2-450C-B44C-BC25-1C386BB7A72E}"/>
              </a:ext>
            </a:extLst>
          </p:cNvPr>
          <p:cNvPicPr>
            <a:picLocks noChangeAspect="1"/>
          </p:cNvPicPr>
          <p:nvPr/>
        </p:nvPicPr>
        <p:blipFill>
          <a:blip r:embed="rId3"/>
          <a:stretch>
            <a:fillRect/>
          </a:stretch>
        </p:blipFill>
        <p:spPr>
          <a:xfrm>
            <a:off x="1377950" y="485018"/>
            <a:ext cx="9436100" cy="5054600"/>
          </a:xfrm>
          <a:prstGeom prst="rect">
            <a:avLst/>
          </a:prstGeom>
        </p:spPr>
      </p:pic>
      <p:sp>
        <p:nvSpPr>
          <p:cNvPr id="6" name="TextBox 5">
            <a:extLst>
              <a:ext uri="{FF2B5EF4-FFF2-40B4-BE49-F238E27FC236}">
                <a16:creationId xmlns:a16="http://schemas.microsoft.com/office/drawing/2014/main" id="{BB9A7EB4-DE78-D34A-93C0-17C4CABAD041}"/>
              </a:ext>
            </a:extLst>
          </p:cNvPr>
          <p:cNvSpPr txBox="1"/>
          <p:nvPr/>
        </p:nvSpPr>
        <p:spPr>
          <a:xfrm>
            <a:off x="1909823" y="0"/>
            <a:ext cx="8299048"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HR SCHEMA</a:t>
            </a:r>
          </a:p>
        </p:txBody>
      </p:sp>
    </p:spTree>
    <p:extLst>
      <p:ext uri="{BB962C8B-B14F-4D97-AF65-F5344CB8AC3E}">
        <p14:creationId xmlns:p14="http://schemas.microsoft.com/office/powerpoint/2010/main" val="3328519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1954722"/>
            <a:ext cx="6767694" cy="925252"/>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sp>
        <p:nvSpPr>
          <p:cNvPr id="6" name="TextBox 5">
            <a:extLst>
              <a:ext uri="{FF2B5EF4-FFF2-40B4-BE49-F238E27FC236}">
                <a16:creationId xmlns:a16="http://schemas.microsoft.com/office/drawing/2014/main" id="{BB9A7EB4-DE78-D34A-93C0-17C4CABAD041}"/>
              </a:ext>
            </a:extLst>
          </p:cNvPr>
          <p:cNvSpPr txBox="1"/>
          <p:nvPr/>
        </p:nvSpPr>
        <p:spPr>
          <a:xfrm>
            <a:off x="1909823" y="0"/>
            <a:ext cx="8299048"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NORTHWIND SCHEMA</a:t>
            </a:r>
          </a:p>
        </p:txBody>
      </p:sp>
      <p:pic>
        <p:nvPicPr>
          <p:cNvPr id="4" name="Picture 3">
            <a:extLst>
              <a:ext uri="{FF2B5EF4-FFF2-40B4-BE49-F238E27FC236}">
                <a16:creationId xmlns:a16="http://schemas.microsoft.com/office/drawing/2014/main" id="{2C68FCD7-F563-2548-B625-CF4C83EFE769}"/>
              </a:ext>
            </a:extLst>
          </p:cNvPr>
          <p:cNvPicPr>
            <a:picLocks noChangeAspect="1"/>
          </p:cNvPicPr>
          <p:nvPr/>
        </p:nvPicPr>
        <p:blipFill>
          <a:blip r:embed="rId3"/>
          <a:stretch>
            <a:fillRect/>
          </a:stretch>
        </p:blipFill>
        <p:spPr>
          <a:xfrm>
            <a:off x="496158" y="484811"/>
            <a:ext cx="10922000" cy="5001587"/>
          </a:xfrm>
          <a:prstGeom prst="rect">
            <a:avLst/>
          </a:prstGeom>
        </p:spPr>
      </p:pic>
    </p:spTree>
    <p:extLst>
      <p:ext uri="{BB962C8B-B14F-4D97-AF65-F5344CB8AC3E}">
        <p14:creationId xmlns:p14="http://schemas.microsoft.com/office/powerpoint/2010/main" val="25183137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932972" y="79619"/>
            <a:ext cx="7408033" cy="925252"/>
          </a:xfrm>
          <a:prstGeom prst="rect">
            <a:avLst/>
          </a:prstGeom>
        </p:spPr>
        <p:txBody>
          <a:bodyPr/>
          <a:lstStyle/>
          <a:p>
            <a:r>
              <a:rPr lang="en-US" sz="2400" dirty="0">
                <a:solidFill>
                  <a:schemeClr val="tx1">
                    <a:lumMod val="65000"/>
                    <a:lumOff val="35000"/>
                  </a:schemeClr>
                </a:solidFill>
                <a:latin typeface="Arial" panose="020B0604020202020204" pitchFamily="34" charset="0"/>
                <a:cs typeface="Arial" panose="020B0604020202020204" pitchFamily="34" charset="0"/>
              </a:rPr>
              <a:t>Cardinality/</a:t>
            </a:r>
            <a:r>
              <a:rPr lang="en-US" sz="2400" dirty="0" err="1">
                <a:solidFill>
                  <a:schemeClr val="tx1">
                    <a:lumMod val="65000"/>
                    <a:lumOff val="35000"/>
                  </a:schemeClr>
                </a:solidFill>
                <a:latin typeface="Arial" panose="020B0604020202020204" pitchFamily="34" charset="0"/>
                <a:cs typeface="Arial" panose="020B0604020202020204" pitchFamily="34" charset="0"/>
              </a:rPr>
              <a:t>Ordinality</a:t>
            </a:r>
            <a:r>
              <a:rPr lang="en-US" sz="2400" dirty="0">
                <a:solidFill>
                  <a:schemeClr val="tx1">
                    <a:lumMod val="65000"/>
                    <a:lumOff val="35000"/>
                  </a:schemeClr>
                </a:solidFill>
                <a:latin typeface="Arial" panose="020B0604020202020204" pitchFamily="34" charset="0"/>
                <a:cs typeface="Arial" panose="020B0604020202020204" pitchFamily="34" charset="0"/>
              </a:rPr>
              <a:t> </a:t>
            </a:r>
            <a:r>
              <a:rPr lang="en-US" sz="2800" dirty="0">
                <a:solidFill>
                  <a:schemeClr val="tx1">
                    <a:lumMod val="65000"/>
                    <a:lumOff val="35000"/>
                  </a:schemeClr>
                </a:solidFill>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52511241-83A3-994F-83C8-DF247B59350B}"/>
              </a:ext>
            </a:extLst>
          </p:cNvPr>
          <p:cNvSpPr/>
          <p:nvPr/>
        </p:nvSpPr>
        <p:spPr>
          <a:xfrm>
            <a:off x="1704110" y="914400"/>
            <a:ext cx="8659091" cy="369332"/>
          </a:xfrm>
          <a:prstGeom prst="rect">
            <a:avLst/>
          </a:prstGeom>
        </p:spPr>
        <p:txBody>
          <a:bodyPr wrap="square">
            <a:spAutoFit/>
          </a:bodyPr>
          <a:lstStyle/>
          <a:p>
            <a:pPr fontAlgn="base">
              <a:spcBef>
                <a:spcPct val="0"/>
              </a:spcBef>
              <a:spcAft>
                <a:spcPct val="0"/>
              </a:spcAft>
            </a:pPr>
            <a:endParaRPr lang="en-US" dirty="0">
              <a:solidFill>
                <a:prstClr val="black"/>
              </a:solidFill>
              <a:latin typeface="Book Antiqua" charset="0"/>
              <a:ea typeface="ＭＳ Ｐゴシック" charset="0"/>
            </a:endParaRPr>
          </a:p>
        </p:txBody>
      </p:sp>
      <p:pic>
        <p:nvPicPr>
          <p:cNvPr id="5" name="Picture 4">
            <a:extLst>
              <a:ext uri="{FF2B5EF4-FFF2-40B4-BE49-F238E27FC236}">
                <a16:creationId xmlns:a16="http://schemas.microsoft.com/office/drawing/2014/main" id="{D1908D43-64F1-0F46-A7EE-1E28F7F25967}"/>
              </a:ext>
            </a:extLst>
          </p:cNvPr>
          <p:cNvPicPr>
            <a:picLocks noChangeAspect="1"/>
          </p:cNvPicPr>
          <p:nvPr/>
        </p:nvPicPr>
        <p:blipFill>
          <a:blip r:embed="rId3"/>
          <a:stretch>
            <a:fillRect/>
          </a:stretch>
        </p:blipFill>
        <p:spPr>
          <a:xfrm>
            <a:off x="146695" y="1004871"/>
            <a:ext cx="7457874" cy="4164592"/>
          </a:xfrm>
          <a:prstGeom prst="rect">
            <a:avLst/>
          </a:prstGeom>
        </p:spPr>
      </p:pic>
      <p:sp>
        <p:nvSpPr>
          <p:cNvPr id="6" name="TextBox 5">
            <a:extLst>
              <a:ext uri="{FF2B5EF4-FFF2-40B4-BE49-F238E27FC236}">
                <a16:creationId xmlns:a16="http://schemas.microsoft.com/office/drawing/2014/main" id="{56BEC15B-AD94-4E4A-9591-A06667B92381}"/>
              </a:ext>
            </a:extLst>
          </p:cNvPr>
          <p:cNvSpPr txBox="1"/>
          <p:nvPr/>
        </p:nvSpPr>
        <p:spPr>
          <a:xfrm>
            <a:off x="5616966" y="852191"/>
            <a:ext cx="6303650" cy="1477328"/>
          </a:xfrm>
          <a:prstGeom prst="rect">
            <a:avLst/>
          </a:prstGeom>
          <a:noFill/>
        </p:spPr>
        <p:txBody>
          <a:bodyPr wrap="square" rtlCol="0">
            <a:spAutoFit/>
          </a:bodyPr>
          <a:lstStyle/>
          <a:p>
            <a:r>
              <a:rPr lang="en-US" b="1" dirty="0">
                <a:solidFill>
                  <a:schemeClr val="tx1">
                    <a:lumMod val="85000"/>
                    <a:lumOff val="15000"/>
                  </a:schemeClr>
                </a:solidFill>
                <a:latin typeface="Arial" panose="020B0604020202020204" pitchFamily="34" charset="0"/>
                <a:cs typeface="Arial" panose="020B0604020202020204" pitchFamily="34" charset="0"/>
              </a:rPr>
              <a:t>Cardinality</a:t>
            </a:r>
            <a:r>
              <a:rPr lang="en-US" dirty="0">
                <a:solidFill>
                  <a:schemeClr val="tx1">
                    <a:lumMod val="85000"/>
                    <a:lumOff val="15000"/>
                  </a:schemeClr>
                </a:solidFill>
                <a:latin typeface="Arial" panose="020B0604020202020204" pitchFamily="34" charset="0"/>
                <a:cs typeface="Arial" panose="020B0604020202020204" pitchFamily="34" charset="0"/>
              </a:rPr>
              <a:t> – maximum number of times an instance in one entity can relate to instances of another entity.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b="1" dirty="0" err="1">
                <a:solidFill>
                  <a:schemeClr val="tx1">
                    <a:lumMod val="85000"/>
                    <a:lumOff val="15000"/>
                  </a:schemeClr>
                </a:solidFill>
                <a:latin typeface="Arial" panose="020B0604020202020204" pitchFamily="34" charset="0"/>
                <a:cs typeface="Arial" panose="020B0604020202020204" pitchFamily="34" charset="0"/>
              </a:rPr>
              <a:t>Ordinality</a:t>
            </a:r>
            <a:r>
              <a:rPr lang="en-US" dirty="0">
                <a:solidFill>
                  <a:schemeClr val="tx1">
                    <a:lumMod val="85000"/>
                    <a:lumOff val="15000"/>
                  </a:schemeClr>
                </a:solidFill>
                <a:latin typeface="Arial" panose="020B0604020202020204" pitchFamily="34" charset="0"/>
                <a:cs typeface="Arial" panose="020B0604020202020204" pitchFamily="34" charset="0"/>
              </a:rPr>
              <a:t> – minimum number of times an instance in one entity is associated with an instance in the related entity.</a:t>
            </a:r>
          </a:p>
        </p:txBody>
      </p:sp>
    </p:spTree>
    <p:extLst>
      <p:ext uri="{BB962C8B-B14F-4D97-AF65-F5344CB8AC3E}">
        <p14:creationId xmlns:p14="http://schemas.microsoft.com/office/powerpoint/2010/main" val="1280671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3311" y="313440"/>
            <a:ext cx="6767694" cy="587708"/>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MySQL functions - Character </a:t>
            </a:r>
          </a:p>
        </p:txBody>
      </p:sp>
      <p:sp>
        <p:nvSpPr>
          <p:cNvPr id="2" name="Rectangle 1">
            <a:extLst>
              <a:ext uri="{FF2B5EF4-FFF2-40B4-BE49-F238E27FC236}">
                <a16:creationId xmlns:a16="http://schemas.microsoft.com/office/drawing/2014/main" id="{37ABF56A-3491-5D4A-BE2C-A3C0A29B3A25}"/>
              </a:ext>
            </a:extLst>
          </p:cNvPr>
          <p:cNvSpPr/>
          <p:nvPr/>
        </p:nvSpPr>
        <p:spPr>
          <a:xfrm>
            <a:off x="415637" y="1046356"/>
            <a:ext cx="11277600" cy="4014753"/>
          </a:xfrm>
          <a:prstGeom prst="rect">
            <a:avLst/>
          </a:prstGeom>
        </p:spPr>
        <p:txBody>
          <a:bodyPr wrap="square">
            <a:spAutoFit/>
          </a:bodyPr>
          <a:lstStyle/>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SET SQL_SAFE_UPDATES = 0;</a:t>
            </a:r>
          </a:p>
          <a:p>
            <a:pPr marL="800100" lvl="1" indent="-342900">
              <a:buFont typeface="Arial" panose="020B0604020202020204" pitchFamily="34" charset="0"/>
              <a:buChar char="•"/>
            </a:pP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UPDATE Products SET ProductName = REPLACE(ProductName, 'Chai', '</a:t>
            </a:r>
            <a:r>
              <a:rPr lang="en-US" sz="2400" b="1" dirty="0" err="1">
                <a:solidFill>
                  <a:schemeClr val="tx1">
                    <a:lumMod val="75000"/>
                    <a:lumOff val="25000"/>
                  </a:schemeClr>
                </a:solidFill>
                <a:latin typeface="Arial" panose="020B0604020202020204" pitchFamily="34" charset="0"/>
                <a:cs typeface="Arial" panose="020B0604020202020204" pitchFamily="34" charset="0"/>
              </a:rPr>
              <a:t>GoodChai</a:t>
            </a:r>
            <a:r>
              <a:rPr lang="en-US" sz="2400" b="1" dirty="0">
                <a:solidFill>
                  <a:schemeClr val="tx1">
                    <a:lumMod val="75000"/>
                    <a:lumOff val="25000"/>
                  </a:schemeClr>
                </a:solidFill>
                <a:latin typeface="Arial" panose="020B0604020202020204" pitchFamily="34" charset="0"/>
                <a:cs typeface="Arial" panose="020B0604020202020204" pitchFamily="34" charset="0"/>
              </a:rPr>
              <a:t>');</a:t>
            </a:r>
          </a:p>
          <a:p>
            <a:pPr marL="800100" lvl="1" indent="-342900">
              <a:buFont typeface="Arial" panose="020B0604020202020204" pitchFamily="34" charset="0"/>
              <a:buChar char="•"/>
            </a:pP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select * from Products where ProductName like '%Chai%';</a:t>
            </a:r>
            <a:endParaRPr lang="en-US" b="1" dirty="0"/>
          </a:p>
          <a:p>
            <a:pPr lvl="1">
              <a:lnSpc>
                <a:spcPct val="80000"/>
              </a:lnSpc>
              <a:buClr>
                <a:schemeClr val="tx2"/>
              </a:buClr>
              <a:buSzPct val="55000"/>
            </a:pPr>
            <a:endParaRPr lang="en-US" dirty="0"/>
          </a:p>
        </p:txBody>
      </p:sp>
    </p:spTree>
    <p:extLst>
      <p:ext uri="{BB962C8B-B14F-4D97-AF65-F5344CB8AC3E}">
        <p14:creationId xmlns:p14="http://schemas.microsoft.com/office/powerpoint/2010/main" val="18425543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18404</TotalTime>
  <Words>3310</Words>
  <Application>Microsoft Macintosh PowerPoint</Application>
  <PresentationFormat>Widescreen</PresentationFormat>
  <Paragraphs>537</Paragraphs>
  <Slides>88</Slides>
  <Notes>88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Book Antiqua</vt:lpstr>
      <vt:lpstr>Calibri</vt:lpstr>
      <vt:lpstr>Wingdings</vt:lpstr>
      <vt:lpstr>GW_Photography_Campus_0</vt:lpstr>
      <vt:lpstr> Introduction to MySQL  </vt:lpstr>
      <vt:lpstr>MySQL Roadmap  </vt:lpstr>
      <vt:lpstr>MySQL functions </vt:lpstr>
      <vt:lpstr>MySQL functions - Numeric </vt:lpstr>
      <vt:lpstr>MySQL functions - Numeric </vt:lpstr>
      <vt:lpstr>MySQL functions - Numeric </vt:lpstr>
      <vt:lpstr>MySQL functions - Character </vt:lpstr>
      <vt:lpstr>MySQL functions - Character </vt:lpstr>
      <vt:lpstr>MySQL functions - Character </vt:lpstr>
      <vt:lpstr>MySQL functions - Character </vt:lpstr>
      <vt:lpstr>MySQL functions - Character </vt:lpstr>
      <vt:lpstr>MySQL Character Set</vt:lpstr>
      <vt:lpstr>MySQL functions - Character </vt:lpstr>
      <vt:lpstr>MySQL functions - Character </vt:lpstr>
      <vt:lpstr>MySQL functions – Character  </vt:lpstr>
      <vt:lpstr>MySQL functions – Date and Time </vt:lpstr>
      <vt:lpstr>MySQL functions – Date and Time </vt:lpstr>
      <vt:lpstr>MySQL functions – Date and Time </vt:lpstr>
      <vt:lpstr>MySQL functions – NULL-related</vt:lpstr>
      <vt:lpstr>Aggregate functions </vt:lpstr>
      <vt:lpstr>COUNT</vt:lpstr>
      <vt:lpstr>AVG </vt:lpstr>
      <vt:lpstr>MIN &amp; MAX </vt:lpstr>
      <vt:lpstr>GROUP BY Clause</vt:lpstr>
      <vt:lpstr>GROUP BY Clause</vt:lpstr>
      <vt:lpstr>GROUP BY Clause</vt:lpstr>
      <vt:lpstr>GROUP BY Clause</vt:lpstr>
      <vt:lpstr>GROUP BY Clause</vt:lpstr>
      <vt:lpstr>GROUP BY Clause</vt:lpstr>
      <vt:lpstr>GROUP BY Clause</vt:lpstr>
      <vt:lpstr>GROUP BY Clause</vt:lpstr>
      <vt:lpstr>GROUP BY Clause</vt:lpstr>
      <vt:lpstr>GROUP BY Clause</vt:lpstr>
      <vt:lpstr>GROUP BY Clause with HAVING </vt:lpstr>
      <vt:lpstr>GROUP BY Clause with HAVING </vt:lpstr>
      <vt:lpstr>GROUP BY Clause with HAVING </vt:lpstr>
      <vt:lpstr>GROUP BY Clause with HAVING </vt:lpstr>
      <vt:lpstr>GROUP BY Clause with HAVING </vt:lpstr>
      <vt:lpstr>Aggregate Rule</vt:lpstr>
      <vt:lpstr>Types of Join </vt:lpstr>
      <vt:lpstr>Types of Join </vt:lpstr>
      <vt:lpstr>Writing Joins </vt:lpstr>
      <vt:lpstr>Inner Join </vt:lpstr>
      <vt:lpstr>Joining Multiple Tables  </vt:lpstr>
      <vt:lpstr>Joining Multiple Tables  </vt:lpstr>
      <vt:lpstr>Using Table Aliases </vt:lpstr>
      <vt:lpstr>Using Table Aliases </vt:lpstr>
      <vt:lpstr>Table Aliases vs Column Aliases</vt:lpstr>
      <vt:lpstr>LEFT OUTER JOINS </vt:lpstr>
      <vt:lpstr>RIGHT OUTER JOINS </vt:lpstr>
      <vt:lpstr>Subqueries  </vt:lpstr>
      <vt:lpstr>Subqueries  </vt:lpstr>
      <vt:lpstr>Subqueries  </vt:lpstr>
      <vt:lpstr>Subqueries  </vt:lpstr>
      <vt:lpstr>Multiple-Row Subqueries  </vt:lpstr>
      <vt:lpstr>Subqueries cont.   </vt:lpstr>
      <vt:lpstr>Subqueries cont.   </vt:lpstr>
      <vt:lpstr>Special Functionality – Limiting Number of Rows </vt:lpstr>
      <vt:lpstr>Special Functionality – DISTINCT on Multiple Columns </vt:lpstr>
      <vt:lpstr>CASE Statement </vt:lpstr>
      <vt:lpstr>CASE Statement - Simple </vt:lpstr>
      <vt:lpstr>CASE Statement - Searched</vt:lpstr>
      <vt:lpstr>Views</vt:lpstr>
      <vt:lpstr>Views</vt:lpstr>
      <vt:lpstr>Views</vt:lpstr>
      <vt:lpstr>Triggers</vt:lpstr>
      <vt:lpstr>Triggers</vt:lpstr>
      <vt:lpstr>Example</vt:lpstr>
      <vt:lpstr>Metadata</vt:lpstr>
      <vt:lpstr>Metadata - tables</vt:lpstr>
      <vt:lpstr>Metadata - Columns</vt:lpstr>
      <vt:lpstr>MySQL Transactions </vt:lpstr>
      <vt:lpstr>Remember ACID </vt:lpstr>
      <vt:lpstr>MySQL Transactions</vt:lpstr>
      <vt:lpstr>MySQL Transactions</vt:lpstr>
      <vt:lpstr>Database locks </vt:lpstr>
      <vt:lpstr>Deadlocks </vt:lpstr>
      <vt:lpstr>Transaction Example: Deadlocks </vt:lpstr>
      <vt:lpstr>Implicit Locks </vt:lpstr>
      <vt:lpstr>MySQL Replication </vt:lpstr>
      <vt:lpstr>MySQL Replication </vt:lpstr>
      <vt:lpstr>MySQL For Data Science </vt:lpstr>
      <vt:lpstr>MySQL for Analytics</vt:lpstr>
      <vt:lpstr>   </vt:lpstr>
      <vt:lpstr>LAB  (If you do not finish the lab in class – take it home as homework)   More on JOINS: https://www.cloudways.com/blog/how-to-join-two-tables-mysql/  </vt:lpstr>
      <vt:lpstr>   </vt:lpstr>
      <vt:lpstr>   </vt:lpstr>
      <vt:lpstr>Cardinality/Ordinality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SQL</dc:title>
  <dc:creator>Microsoft Office User</dc:creator>
  <cp:lastModifiedBy>Mendenhall, Anya Olegovna</cp:lastModifiedBy>
  <cp:revision>356</cp:revision>
  <dcterms:created xsi:type="dcterms:W3CDTF">2018-08-27T00:58:12Z</dcterms:created>
  <dcterms:modified xsi:type="dcterms:W3CDTF">2019-09-17T17:17:22Z</dcterms:modified>
</cp:coreProperties>
</file>